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81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D031-E63F-9541-A982-D507D20C9846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250FE-5397-F14B-9038-91E3F6A14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5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An operation or set of operations is considers atomic, if it appears to the rest of the system as if it occurred at once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Single step – “all or nothing”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No intermediate state.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94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250FE-5397-F14B-9038-91E3F6A145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7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8496D-5199-C846-837A-CF5324E6B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45B9C-E3D3-7F43-B494-D20D63DA2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C6BFF-310A-D042-AECA-EDD6CF43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9F43-5AFD-8043-8239-A9763582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56603-16AB-8B45-94BB-A4048D04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3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4896-2210-C142-A4F7-74F05943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76EB1-A548-8646-98AC-F943C801B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9C14F-FD45-FF45-8789-C9827160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9752-DFCB-4945-AF38-D23BFE29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7EC8-BD54-1B4F-B76F-2F936558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C5526-F58B-4B48-A69F-456635A15B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55DE4-811A-AE4E-A019-A7E548923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EFAB6-BEE4-6C4B-BCC5-204689D1A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990F8-B63D-C544-836D-CF6BE659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9FA14-A56F-E545-B744-25C188FF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3D146-7BFE-7644-BE60-7E4C9019B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B28C-A080-054E-B415-A05DEE246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BE410-50BA-1346-B2D6-33D00351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005B2-D95B-2A4B-B28B-715A246B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060B1-766B-E74A-A997-A81F2F47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6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81C5-7765-D24B-936E-29AA31E74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F04C0-DE2D-7E4C-8FEB-FFE22FD8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752F5-7D40-7648-833A-42FAFCEE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22B34-4CD0-644B-A894-E186335A3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EBE36-EA4C-7443-B1BE-81CC4041A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1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D4886-C8F1-A04D-8EA2-F9E19B30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FE230-4D59-7048-8393-4489BB6D8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E62A29-5EB0-4342-A207-AC856CCDF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AABA0-811D-2446-8B10-E81B71BF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43B09-BB2C-C14E-AC6C-23C2E818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31BCA-787F-E940-9970-D0B325C4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5CD7F-C37C-1C48-8834-03A822B20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A78F8-A564-E643-827F-A071DE0ED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4CD40E-82B5-5C4C-8863-B0045E45A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103397-EBDB-E64E-A642-395C1D8E7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20A0CC-D6FD-A64B-B93E-43E225040D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232E59-C3CC-0942-BF8D-85A93DBA4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B3789A-BFA0-8340-A7FD-D52CFB06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0552B-8606-2A4D-8609-7EC4860F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9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736D5-2B05-7546-8544-026F6B0CC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5D191C-98E6-A448-818B-3085CC08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F620A-4B7A-B445-AD14-ADE9B6AF7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A3CE1E-6D1A-1449-BA0A-30B57000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446B9-8C4A-8C42-8914-894E582D1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499D24-F5EF-624C-9C1A-5FA87727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A8408-23B1-1D48-BE37-08231F39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4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AE87B-9539-AE40-B266-33B2262E9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1E183-AF5F-D642-9010-916972C56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DA3A2-A5D9-7C47-AF46-946D7B16A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872C0-4DD5-0444-BE39-252570B0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E117F-CB9D-2540-8ACD-09B3639B5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E915D-69AF-D941-B5D9-70C5689D6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8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E78C-6908-2746-B764-F034E5943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F25DDB-27C7-F544-8F52-101CE07F54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30358-D73B-1B4C-8480-B1E1CB533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C6A5-2D20-3F47-8BD2-FE0CBCD1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3D025-A8C4-B944-A02A-DBBDAAB5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81C87-60D6-A248-A769-55F0F3AB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0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A5EBA-63A8-604F-A142-CC67F23FC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83776-9C47-2547-8FCB-5C3173EEA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4B13E-D026-DC49-B719-1D5CEAF9C0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7615F-EF7B-2243-AF12-47B52C86C23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6DB33-01EA-4445-99CF-BFDD0DEA0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8B2F6-E979-DD4C-8B49-C4F0BC3FF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8097B-CE52-3E41-B8CC-C4F48EC4E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92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ibm.com/tutorials/l-completely-fair-scheduler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join/JoinCheck.java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latency/LatencyCheck.jav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perfomance/throughput/ThroughputCheck.jav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hamlyidunil/Thread-and-performance/blob/master/src/main/java/org/techcr/thread/memory/share/ShareMemoryIssueCheck.java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mlyidunil/Thread-and-performance/blob/master/src/main/java/org/techcr/thread/interrup/ThreadInterruptedCheck.java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637AE6-7C8D-324B-A427-5228B5FC8F43}"/>
              </a:ext>
            </a:extLst>
          </p:cNvPr>
          <p:cNvSpPr txBox="1"/>
          <p:nvPr/>
        </p:nvSpPr>
        <p:spPr>
          <a:xfrm>
            <a:off x="523982" y="277402"/>
            <a:ext cx="109317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Threads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Responsiveness (web application) : Concurrency = multitasking</a:t>
            </a:r>
          </a:p>
          <a:p>
            <a:r>
              <a:rPr lang="en-US" sz="1400" dirty="0"/>
              <a:t>	One core can handle multiple threads.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Performance: Parallelism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F4FB94-CD36-5748-9BD9-35CD77451DE0}"/>
              </a:ext>
            </a:extLst>
          </p:cNvPr>
          <p:cNvSpPr/>
          <p:nvPr/>
        </p:nvSpPr>
        <p:spPr>
          <a:xfrm>
            <a:off x="523982" y="2400179"/>
            <a:ext cx="4992842" cy="1772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EA9A6-4B6E-AA4C-8F7A-920365E70F1B}"/>
              </a:ext>
            </a:extLst>
          </p:cNvPr>
          <p:cNvSpPr txBox="1"/>
          <p:nvPr/>
        </p:nvSpPr>
        <p:spPr>
          <a:xfrm>
            <a:off x="523982" y="2400180"/>
            <a:ext cx="98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AA69EA-E844-B84B-AFAC-A8005BFC5D47}"/>
              </a:ext>
            </a:extLst>
          </p:cNvPr>
          <p:cNvSpPr/>
          <p:nvPr/>
        </p:nvSpPr>
        <p:spPr>
          <a:xfrm>
            <a:off x="638282" y="3495570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Operating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EAA06E-8CB3-6B4F-B7B6-A50A26B0C4FF}"/>
              </a:ext>
            </a:extLst>
          </p:cNvPr>
          <p:cNvSpPr/>
          <p:nvPr/>
        </p:nvSpPr>
        <p:spPr>
          <a:xfrm>
            <a:off x="3271140" y="283499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Instance Of application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6A76F8-EF51-0749-844D-041AD082AB26}"/>
              </a:ext>
            </a:extLst>
          </p:cNvPr>
          <p:cNvSpPr/>
          <p:nvPr/>
        </p:nvSpPr>
        <p:spPr>
          <a:xfrm>
            <a:off x="506895" y="4642851"/>
            <a:ext cx="7628556" cy="18994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Disk / Hard Drive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6B00CA-AD1C-8A45-A534-C4E2E9EFF4FB}"/>
              </a:ext>
            </a:extLst>
          </p:cNvPr>
          <p:cNvSpPr/>
          <p:nvPr/>
        </p:nvSpPr>
        <p:spPr>
          <a:xfrm>
            <a:off x="758527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0D981E-1BB5-9B4B-B6B1-467CAE2CC2C8}"/>
              </a:ext>
            </a:extLst>
          </p:cNvPr>
          <p:cNvSpPr/>
          <p:nvPr/>
        </p:nvSpPr>
        <p:spPr>
          <a:xfrm>
            <a:off x="758527" y="5688983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Application 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A8BDB4-F8BA-6746-BAB5-0BC2E814F778}"/>
              </a:ext>
            </a:extLst>
          </p:cNvPr>
          <p:cNvSpPr/>
          <p:nvPr/>
        </p:nvSpPr>
        <p:spPr>
          <a:xfrm>
            <a:off x="2404894" y="4904917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Photo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72636F-88F5-A14D-9B4B-57212BE41DE8}"/>
              </a:ext>
            </a:extLst>
          </p:cNvPr>
          <p:cNvCxnSpPr>
            <a:cxnSpLocks/>
          </p:cNvCxnSpPr>
          <p:nvPr/>
        </p:nvCxnSpPr>
        <p:spPr>
          <a:xfrm flipV="1">
            <a:off x="1579463" y="3495570"/>
            <a:ext cx="1835250" cy="13624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18DCF56-F264-7947-9AD3-2BCEA6664E11}"/>
              </a:ext>
            </a:extLst>
          </p:cNvPr>
          <p:cNvGrpSpPr/>
          <p:nvPr/>
        </p:nvGrpSpPr>
        <p:grpSpPr>
          <a:xfrm>
            <a:off x="6087979" y="2433128"/>
            <a:ext cx="2382054" cy="2009924"/>
            <a:chOff x="5209555" y="2113933"/>
            <a:chExt cx="1281702" cy="12134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5580D7F-4403-4A4D-9385-D1E3780BD074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6586BFD-5C10-FD45-AE5F-BA370203EBC5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48531AF-41BE-2545-9863-D2FE71BF3185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BEDA399F-4B02-F648-9F3F-1460574CCD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00D4DB1-CBE8-F749-A288-F4199A3501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C2701F8-EEFB-5042-B7C7-34B18F9F52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4EE4201-076F-7D44-9D3F-220B78B670BF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75A7503-E5BE-1142-813D-6A370E5D9C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02BC2CA-70B7-A747-9476-A5228281DF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4478818D-634A-6544-B110-3D12E5CDA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E4780A8-F3D6-2942-A05E-B8F02986D2E1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3EC9A41-7C6A-6E46-B2B0-13F2D531D8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D01DB92-B5E4-B049-9CA7-2AF679D7F7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5F82AFD-0568-0746-9EC7-FBDC2B48B0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64344D96-E3BE-8C4F-B318-E450CED753B3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D9B9FDA9-02E2-3B44-85B7-B1AB05CDA6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2AF5B5D8-5512-1F43-8C3B-0152FC66B3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69C322-1F4D-4648-8299-234904669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C97CA4C3-7ECB-A04C-AC4C-BBE824F8EC91}"/>
              </a:ext>
            </a:extLst>
          </p:cNvPr>
          <p:cNvSpPr txBox="1"/>
          <p:nvPr/>
        </p:nvSpPr>
        <p:spPr>
          <a:xfrm>
            <a:off x="523982" y="1513590"/>
            <a:ext cx="578228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How OS execute application:</a:t>
            </a:r>
          </a:p>
          <a:p>
            <a:r>
              <a:rPr lang="en-US" sz="1400" dirty="0"/>
              <a:t>Access file from disk and create instance of application in memory</a:t>
            </a:r>
          </a:p>
          <a:p>
            <a:r>
              <a:rPr lang="en-US" sz="1400" dirty="0"/>
              <a:t>Reference : </a:t>
            </a:r>
            <a:r>
              <a:rPr lang="en-US" sz="1400" dirty="0">
                <a:hlinkClick r:id="rId2"/>
              </a:rPr>
              <a:t>https://developer.ibm.com/tutorials/l-completely-fair-scheduler/</a:t>
            </a:r>
            <a:endParaRPr lang="en-US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751D3D4-1E95-0A4E-BB41-22312D73620A}"/>
              </a:ext>
            </a:extLst>
          </p:cNvPr>
          <p:cNvSpPr txBox="1"/>
          <p:nvPr/>
        </p:nvSpPr>
        <p:spPr>
          <a:xfrm>
            <a:off x="8909196" y="4714963"/>
            <a:ext cx="275831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Instance of application we called as</a:t>
            </a:r>
          </a:p>
          <a:p>
            <a:r>
              <a:rPr lang="en-US" sz="1400" dirty="0"/>
              <a:t>Process ( Context)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ADA0CDD-80B5-AE4A-98C7-0F72C24550D5}"/>
              </a:ext>
            </a:extLst>
          </p:cNvPr>
          <p:cNvCxnSpPr>
            <a:cxnSpLocks/>
            <a:stCxn id="73" idx="1"/>
          </p:cNvCxnSpPr>
          <p:nvPr/>
        </p:nvCxnSpPr>
        <p:spPr>
          <a:xfrm flipH="1" flipV="1">
            <a:off x="4779900" y="3517459"/>
            <a:ext cx="4129296" cy="145911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5C541B2A-1A99-4740-9318-A3878E40D533}"/>
              </a:ext>
            </a:extLst>
          </p:cNvPr>
          <p:cNvSpPr txBox="1"/>
          <p:nvPr/>
        </p:nvSpPr>
        <p:spPr>
          <a:xfrm>
            <a:off x="7767949" y="2588396"/>
            <a:ext cx="489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4717F10-8F01-1542-8918-B1C2056D5A6B}"/>
              </a:ext>
            </a:extLst>
          </p:cNvPr>
          <p:cNvSpPr/>
          <p:nvPr/>
        </p:nvSpPr>
        <p:spPr>
          <a:xfrm>
            <a:off x="4051261" y="4900811"/>
            <a:ext cx="1508760" cy="5896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</a:t>
            </a:r>
          </a:p>
        </p:txBody>
      </p:sp>
    </p:spTree>
    <p:extLst>
      <p:ext uri="{BB962C8B-B14F-4D97-AF65-F5344CB8AC3E}">
        <p14:creationId xmlns:p14="http://schemas.microsoft.com/office/powerpoint/2010/main" val="406585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839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99F677-28F0-2649-8525-6486C5DF2F71}"/>
              </a:ext>
            </a:extLst>
          </p:cNvPr>
          <p:cNvSpPr txBox="1"/>
          <p:nvPr/>
        </p:nvSpPr>
        <p:spPr>
          <a:xfrm>
            <a:off x="415637" y="663346"/>
            <a:ext cx="945702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Desired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  <a:p>
            <a:r>
              <a:rPr lang="en-US" sz="2000" dirty="0"/>
              <a:t>We can use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miles,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nanos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 public final void join(long miles)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JoinCheck.java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b="1" u="sng" dirty="0"/>
              <a:t>Advantages: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control over independent threads.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Safely collect and aggregate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Gracefully handle runaway threads using </a:t>
            </a:r>
            <a:r>
              <a:rPr lang="en-US" sz="2000" dirty="0" err="1"/>
              <a:t>Thread.join</a:t>
            </a:r>
            <a:r>
              <a:rPr lang="en-US" sz="2000" dirty="0"/>
              <a:t>(timeout)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8FA254-3DB1-C943-9315-34CA817D8CF6}"/>
              </a:ext>
            </a:extLst>
          </p:cNvPr>
          <p:cNvGrpSpPr/>
          <p:nvPr/>
        </p:nvGrpSpPr>
        <p:grpSpPr>
          <a:xfrm>
            <a:off x="7145050" y="1631007"/>
            <a:ext cx="4714875" cy="1201500"/>
            <a:chOff x="7145050" y="1631007"/>
            <a:chExt cx="4714875" cy="12015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9C2FB50-5CEC-144B-B967-AE05CE721010}"/>
                </a:ext>
              </a:extLst>
            </p:cNvPr>
            <p:cNvSpPr/>
            <p:nvPr/>
          </p:nvSpPr>
          <p:spPr>
            <a:xfrm>
              <a:off x="7145050" y="2310033"/>
              <a:ext cx="725476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DBAE715-0E0D-714A-834A-1EB07DB2F593}"/>
                </a:ext>
              </a:extLst>
            </p:cNvPr>
            <p:cNvSpPr/>
            <p:nvPr/>
          </p:nvSpPr>
          <p:spPr>
            <a:xfrm>
              <a:off x="7958520" y="2310031"/>
              <a:ext cx="2073393" cy="3532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B Doing work and complete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046BD1D-8C24-554E-BDDE-60B2E961DDC0}"/>
                </a:ext>
              </a:extLst>
            </p:cNvPr>
            <p:cNvSpPr/>
            <p:nvPr/>
          </p:nvSpPr>
          <p:spPr>
            <a:xfrm>
              <a:off x="7145050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check and goes to sleep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85A8DAA-ED04-1044-84FE-242C710460E2}"/>
                </a:ext>
              </a:extLst>
            </p:cNvPr>
            <p:cNvCxnSpPr>
              <a:cxnSpLocks/>
            </p:cNvCxnSpPr>
            <p:nvPr/>
          </p:nvCxnSpPr>
          <p:spPr>
            <a:xfrm>
              <a:off x="7507788" y="1984303"/>
              <a:ext cx="0" cy="325728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5D362237-0CA3-2142-AC2E-62E4FB06BED6}"/>
                </a:ext>
              </a:extLst>
            </p:cNvPr>
            <p:cNvSpPr/>
            <p:nvPr/>
          </p:nvSpPr>
          <p:spPr>
            <a:xfrm>
              <a:off x="9872663" y="1631007"/>
              <a:ext cx="1241713" cy="353294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Wakes up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E19DDE2-FDB3-3845-92A0-70D46149D515}"/>
                </a:ext>
              </a:extLst>
            </p:cNvPr>
            <p:cNvCxnSpPr>
              <a:cxnSpLocks/>
            </p:cNvCxnSpPr>
            <p:nvPr/>
          </p:nvCxnSpPr>
          <p:spPr>
            <a:xfrm>
              <a:off x="10160500" y="1984301"/>
              <a:ext cx="0" cy="502376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B28B9AE-0D31-4444-ABD7-9234D2DF3396}"/>
                </a:ext>
              </a:extLst>
            </p:cNvPr>
            <p:cNvSpPr/>
            <p:nvPr/>
          </p:nvSpPr>
          <p:spPr>
            <a:xfrm>
              <a:off x="10258626" y="2310033"/>
              <a:ext cx="855750" cy="35329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Thread A get result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3DBB55A-4EB1-C644-95E0-4E04965CF2A0}"/>
                </a:ext>
              </a:extLst>
            </p:cNvPr>
            <p:cNvCxnSpPr>
              <a:cxnSpLocks/>
            </p:cNvCxnSpPr>
            <p:nvPr/>
          </p:nvCxnSpPr>
          <p:spPr>
            <a:xfrm>
              <a:off x="7145050" y="2832507"/>
              <a:ext cx="4714875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9148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1240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threading:</a:t>
            </a:r>
          </a:p>
          <a:p>
            <a:r>
              <a:rPr lang="en-US" sz="2000" dirty="0"/>
              <a:t>Performance metrics depends on the use cases.</a:t>
            </a:r>
          </a:p>
          <a:p>
            <a:pPr lvl="1"/>
            <a:r>
              <a:rPr lang="en-US" sz="2000" dirty="0"/>
              <a:t>Latency: The time to completion of a task measured in times unit. ( Trading application)</a:t>
            </a:r>
          </a:p>
          <a:p>
            <a:pPr lvl="1"/>
            <a:r>
              <a:rPr lang="en-US" sz="2000" dirty="0"/>
              <a:t>Throughput: The amount of task completed in a give peridot. Measured in task / time unit.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29E3C4-1E1F-324B-8BA0-50EC069876EC}"/>
              </a:ext>
            </a:extLst>
          </p:cNvPr>
          <p:cNvSpPr/>
          <p:nvPr/>
        </p:nvSpPr>
        <p:spPr>
          <a:xfrm>
            <a:off x="415637" y="2378871"/>
            <a:ext cx="5170776" cy="514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B7ABF1-1C6C-E04A-AFEA-447A7CE1C0AF}"/>
              </a:ext>
            </a:extLst>
          </p:cNvPr>
          <p:cNvCxnSpPr>
            <a:cxnSpLocks/>
          </p:cNvCxnSpPr>
          <p:nvPr/>
        </p:nvCxnSpPr>
        <p:spPr>
          <a:xfrm>
            <a:off x="415637" y="3193257"/>
            <a:ext cx="517077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0F8FE6-7F0C-DB4D-8008-0AE15A1F2E22}"/>
              </a:ext>
            </a:extLst>
          </p:cNvPr>
          <p:cNvCxnSpPr>
            <a:cxnSpLocks/>
          </p:cNvCxnSpPr>
          <p:nvPr/>
        </p:nvCxnSpPr>
        <p:spPr>
          <a:xfrm>
            <a:off x="415637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BA90D8-6F3C-0B4C-8506-5D1848F754BF}"/>
              </a:ext>
            </a:extLst>
          </p:cNvPr>
          <p:cNvCxnSpPr>
            <a:cxnSpLocks/>
          </p:cNvCxnSpPr>
          <p:nvPr/>
        </p:nvCxnSpPr>
        <p:spPr>
          <a:xfrm>
            <a:off x="5568662" y="3036095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52B6471-3D30-9B46-A7DF-9254712FC253}"/>
              </a:ext>
            </a:extLst>
          </p:cNvPr>
          <p:cNvSpPr txBox="1"/>
          <p:nvPr/>
        </p:nvSpPr>
        <p:spPr>
          <a:xfrm>
            <a:off x="415637" y="188671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Latency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590B50-FFB8-FD43-92FF-4AD074DD5E35}"/>
              </a:ext>
            </a:extLst>
          </p:cNvPr>
          <p:cNvSpPr txBox="1"/>
          <p:nvPr/>
        </p:nvSpPr>
        <p:spPr>
          <a:xfrm>
            <a:off x="1614488" y="3264694"/>
            <a:ext cx="1093857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Latency = 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CE30F8-8303-A846-9617-DD644BBC3991}"/>
              </a:ext>
            </a:extLst>
          </p:cNvPr>
          <p:cNvSpPr/>
          <p:nvPr/>
        </p:nvSpPr>
        <p:spPr>
          <a:xfrm>
            <a:off x="7583200" y="2232425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9D659B-C6BA-F444-B88C-A1035B80E255}"/>
              </a:ext>
            </a:extLst>
          </p:cNvPr>
          <p:cNvSpPr/>
          <p:nvPr/>
        </p:nvSpPr>
        <p:spPr>
          <a:xfrm>
            <a:off x="7583200" y="2600328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699536-4268-CB40-BEBA-FC0D045C7B0E}"/>
              </a:ext>
            </a:extLst>
          </p:cNvPr>
          <p:cNvSpPr/>
          <p:nvPr/>
        </p:nvSpPr>
        <p:spPr>
          <a:xfrm>
            <a:off x="7583200" y="3599263"/>
            <a:ext cx="1375064" cy="292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6F610D-7B82-5143-84DC-5086685BF6E6}"/>
              </a:ext>
            </a:extLst>
          </p:cNvPr>
          <p:cNvCxnSpPr>
            <a:cxnSpLocks/>
          </p:cNvCxnSpPr>
          <p:nvPr/>
        </p:nvCxnSpPr>
        <p:spPr>
          <a:xfrm>
            <a:off x="7583200" y="4180287"/>
            <a:ext cx="137506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B550A1-F1E7-DF49-AFE7-5F72020CC454}"/>
              </a:ext>
            </a:extLst>
          </p:cNvPr>
          <p:cNvCxnSpPr/>
          <p:nvPr/>
        </p:nvCxnSpPr>
        <p:spPr>
          <a:xfrm>
            <a:off x="7583200" y="4030269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1FD029-87F5-FD4C-869A-1BA0E74E273D}"/>
              </a:ext>
            </a:extLst>
          </p:cNvPr>
          <p:cNvCxnSpPr/>
          <p:nvPr/>
        </p:nvCxnSpPr>
        <p:spPr>
          <a:xfrm>
            <a:off x="8950038" y="4023128"/>
            <a:ext cx="0" cy="30003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7986EC7-48D4-7142-BB09-A7F2E3C7D039}"/>
              </a:ext>
            </a:extLst>
          </p:cNvPr>
          <p:cNvSpPr txBox="1"/>
          <p:nvPr/>
        </p:nvSpPr>
        <p:spPr>
          <a:xfrm>
            <a:off x="7752737" y="4318823"/>
            <a:ext cx="1035989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Latency = T/N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4B556B1-A870-BE46-9149-CF99AF74C460}"/>
              </a:ext>
            </a:extLst>
          </p:cNvPr>
          <p:cNvCxnSpPr>
            <a:cxnSpLocks/>
          </p:cNvCxnSpPr>
          <p:nvPr/>
        </p:nvCxnSpPr>
        <p:spPr>
          <a:xfrm>
            <a:off x="8270731" y="3039666"/>
            <a:ext cx="0" cy="457200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864BD0-0300-B34F-A58E-07E89E6580AF}"/>
              </a:ext>
            </a:extLst>
          </p:cNvPr>
          <p:cNvSpPr txBox="1"/>
          <p:nvPr/>
        </p:nvSpPr>
        <p:spPr>
          <a:xfrm>
            <a:off x="282287" y="4611297"/>
            <a:ext cx="89276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Theoretical reduction of latency by N = Performance improvement by a factor of N</a:t>
            </a:r>
          </a:p>
          <a:p>
            <a:r>
              <a:rPr lang="en-US" sz="2000" b="1" dirty="0"/>
              <a:t>Here N = number of cores </a:t>
            </a:r>
            <a:r>
              <a:rPr lang="en-US" sz="2000" dirty="0"/>
              <a:t>(OS Manage context switch properly.)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Condition: # thread = # of cores is optimal only if all threads are runnable and can run without interruption. (no I/O blocking calls / sleep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Assumption is nothing else running that consumes lot of CPU</a:t>
            </a:r>
          </a:p>
          <a:p>
            <a:r>
              <a:rPr lang="en-US" sz="2000" dirty="0"/>
              <a:t>Reference: </a:t>
            </a:r>
            <a:r>
              <a:rPr lang="en-US" sz="2000" dirty="0">
                <a:hlinkClick r:id="rId2"/>
              </a:rPr>
              <a:t>LatencyCheck.java</a:t>
            </a:r>
            <a:endParaRPr lang="en-US" sz="20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DCDA8F9-E316-1543-8E04-7CEF891C751B}"/>
              </a:ext>
            </a:extLst>
          </p:cNvPr>
          <p:cNvSpPr/>
          <p:nvPr/>
        </p:nvSpPr>
        <p:spPr>
          <a:xfrm>
            <a:off x="920990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25AD5-C815-D940-B6D4-C46683E91AA9}"/>
              </a:ext>
            </a:extLst>
          </p:cNvPr>
          <p:cNvSpPr/>
          <p:nvPr/>
        </p:nvSpPr>
        <p:spPr>
          <a:xfrm>
            <a:off x="920990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10B9DEB-3951-B14D-8C79-736253C0F359}"/>
              </a:ext>
            </a:extLst>
          </p:cNvPr>
          <p:cNvSpPr/>
          <p:nvPr/>
        </p:nvSpPr>
        <p:spPr>
          <a:xfrm>
            <a:off x="920990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EF6B7F-05C5-FB43-812F-95C1E51B4694}"/>
              </a:ext>
            </a:extLst>
          </p:cNvPr>
          <p:cNvCxnSpPr>
            <a:cxnSpLocks/>
          </p:cNvCxnSpPr>
          <p:nvPr/>
        </p:nvCxnSpPr>
        <p:spPr>
          <a:xfrm>
            <a:off x="972598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FCF312D-6921-9547-9CA2-CC7DE15C5A0D}"/>
              </a:ext>
            </a:extLst>
          </p:cNvPr>
          <p:cNvSpPr/>
          <p:nvPr/>
        </p:nvSpPr>
        <p:spPr>
          <a:xfrm>
            <a:off x="10903094" y="4611297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DF3832-95DC-EC41-8431-C396079B9D71}"/>
              </a:ext>
            </a:extLst>
          </p:cNvPr>
          <p:cNvSpPr/>
          <p:nvPr/>
        </p:nvSpPr>
        <p:spPr>
          <a:xfrm>
            <a:off x="10903094" y="4979200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302895-E857-1B43-8ACE-6CE7AC20082A}"/>
              </a:ext>
            </a:extLst>
          </p:cNvPr>
          <p:cNvSpPr/>
          <p:nvPr/>
        </p:nvSpPr>
        <p:spPr>
          <a:xfrm>
            <a:off x="10903094" y="5978135"/>
            <a:ext cx="1034234" cy="282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 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46C1A2D-5BE3-AA48-85C8-5EB7EA54A9D9}"/>
              </a:ext>
            </a:extLst>
          </p:cNvPr>
          <p:cNvCxnSpPr>
            <a:cxnSpLocks/>
          </p:cNvCxnSpPr>
          <p:nvPr/>
        </p:nvCxnSpPr>
        <p:spPr>
          <a:xfrm>
            <a:off x="11419175" y="5454921"/>
            <a:ext cx="0" cy="440483"/>
          </a:xfrm>
          <a:prstGeom prst="line">
            <a:avLst/>
          </a:prstGeom>
          <a:ln w="889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593921D-EA8B-5945-A81C-23393A33FCF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10244138" y="4747035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1E4806-C3F4-0F44-A76A-A0D0D95A38F1}"/>
              </a:ext>
            </a:extLst>
          </p:cNvPr>
          <p:cNvCxnSpPr>
            <a:cxnSpLocks/>
          </p:cNvCxnSpPr>
          <p:nvPr/>
        </p:nvCxnSpPr>
        <p:spPr>
          <a:xfrm>
            <a:off x="10244138" y="5114346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028BC5-16F6-CB40-A259-2D494E98F63E}"/>
              </a:ext>
            </a:extLst>
          </p:cNvPr>
          <p:cNvCxnSpPr>
            <a:cxnSpLocks/>
          </p:cNvCxnSpPr>
          <p:nvPr/>
        </p:nvCxnSpPr>
        <p:spPr>
          <a:xfrm>
            <a:off x="10244138" y="6127573"/>
            <a:ext cx="658956" cy="535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483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5159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Inherit cost of Parallelization and Aggregation: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EF906E-D1C6-B243-8F81-21A610B98FBE}"/>
              </a:ext>
            </a:extLst>
          </p:cNvPr>
          <p:cNvSpPr/>
          <p:nvPr/>
        </p:nvSpPr>
        <p:spPr>
          <a:xfrm>
            <a:off x="415637" y="878684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Breaking Task into multiple tasks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7FB161-84EB-F740-9D8C-6F6C7291B083}"/>
              </a:ext>
            </a:extLst>
          </p:cNvPr>
          <p:cNvSpPr/>
          <p:nvPr/>
        </p:nvSpPr>
        <p:spPr>
          <a:xfrm>
            <a:off x="4156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Creation, passing tasks to thread</a:t>
            </a:r>
          </a:p>
        </p:txBody>
      </p:sp>
      <p:sp>
        <p:nvSpPr>
          <p:cNvPr id="2" name="Plus 1">
            <a:extLst>
              <a:ext uri="{FF2B5EF4-FFF2-40B4-BE49-F238E27FC236}">
                <a16:creationId xmlns:a16="http://schemas.microsoft.com/office/drawing/2014/main" id="{99557929-5506-754A-9B13-492C73371BEA}"/>
              </a:ext>
            </a:extLst>
          </p:cNvPr>
          <p:cNvSpPr/>
          <p:nvPr/>
        </p:nvSpPr>
        <p:spPr>
          <a:xfrm>
            <a:off x="26144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DB8271-796C-7B45-918F-4E637B900BD1}"/>
              </a:ext>
            </a:extLst>
          </p:cNvPr>
          <p:cNvSpPr/>
          <p:nvPr/>
        </p:nvSpPr>
        <p:spPr>
          <a:xfrm>
            <a:off x="415637" y="3271843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between </a:t>
            </a:r>
            <a:r>
              <a:rPr lang="en-US" dirty="0" err="1">
                <a:solidFill>
                  <a:schemeClr val="tx1"/>
                </a:solidFill>
              </a:rPr>
              <a:t>Tthread.start</a:t>
            </a:r>
            <a:r>
              <a:rPr lang="en-US" dirty="0">
                <a:solidFill>
                  <a:schemeClr val="tx1"/>
                </a:solidFill>
              </a:rPr>
              <a:t>() to thread getting scheduled </a:t>
            </a:r>
          </a:p>
        </p:txBody>
      </p:sp>
      <p:sp>
        <p:nvSpPr>
          <p:cNvPr id="7" name="Plus 6">
            <a:extLst>
              <a:ext uri="{FF2B5EF4-FFF2-40B4-BE49-F238E27FC236}">
                <a16:creationId xmlns:a16="http://schemas.microsoft.com/office/drawing/2014/main" id="{6428807C-61CA-B445-8D25-DC7EE1C4458E}"/>
              </a:ext>
            </a:extLst>
          </p:cNvPr>
          <p:cNvSpPr/>
          <p:nvPr/>
        </p:nvSpPr>
        <p:spPr>
          <a:xfrm>
            <a:off x="2614410" y="2633668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0A44D-D69B-BB4E-B610-265688CCAB4B}"/>
              </a:ext>
            </a:extLst>
          </p:cNvPr>
          <p:cNvSpPr/>
          <p:nvPr/>
        </p:nvSpPr>
        <p:spPr>
          <a:xfrm>
            <a:off x="415637" y="4512477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unit the last thread finishes and signals</a:t>
            </a:r>
          </a:p>
        </p:txBody>
      </p:sp>
      <p:sp>
        <p:nvSpPr>
          <p:cNvPr id="9" name="Plus 8">
            <a:extLst>
              <a:ext uri="{FF2B5EF4-FFF2-40B4-BE49-F238E27FC236}">
                <a16:creationId xmlns:a16="http://schemas.microsoft.com/office/drawing/2014/main" id="{00F25419-2AF0-7148-B33E-F289C5792F4B}"/>
              </a:ext>
            </a:extLst>
          </p:cNvPr>
          <p:cNvSpPr/>
          <p:nvPr/>
        </p:nvSpPr>
        <p:spPr>
          <a:xfrm>
            <a:off x="2614410" y="3874302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D5363A-2600-C644-BBBE-AA18DF45AF35}"/>
              </a:ext>
            </a:extLst>
          </p:cNvPr>
          <p:cNvSpPr/>
          <p:nvPr/>
        </p:nvSpPr>
        <p:spPr>
          <a:xfrm>
            <a:off x="6702137" y="888220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Time until the aggregation thread runs</a:t>
            </a:r>
          </a:p>
        </p:txBody>
      </p:sp>
      <p:sp>
        <p:nvSpPr>
          <p:cNvPr id="11" name="Plus 10">
            <a:extLst>
              <a:ext uri="{FF2B5EF4-FFF2-40B4-BE49-F238E27FC236}">
                <a16:creationId xmlns:a16="http://schemas.microsoft.com/office/drawing/2014/main" id="{505099AB-AB11-7B4D-AC70-828BEE65BC7B}"/>
              </a:ext>
            </a:extLst>
          </p:cNvPr>
          <p:cNvSpPr/>
          <p:nvPr/>
        </p:nvSpPr>
        <p:spPr>
          <a:xfrm>
            <a:off x="2614410" y="5114936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260D58-0620-964B-A6B7-84C79F8FFDD7}"/>
              </a:ext>
            </a:extLst>
          </p:cNvPr>
          <p:cNvSpPr/>
          <p:nvPr/>
        </p:nvSpPr>
        <p:spPr>
          <a:xfrm>
            <a:off x="6702137" y="2031209"/>
            <a:ext cx="5170776" cy="514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Aggregation of the sub result into a single artifact  </a:t>
            </a:r>
          </a:p>
        </p:txBody>
      </p:sp>
      <p:sp>
        <p:nvSpPr>
          <p:cNvPr id="13" name="Plus 12">
            <a:extLst>
              <a:ext uri="{FF2B5EF4-FFF2-40B4-BE49-F238E27FC236}">
                <a16:creationId xmlns:a16="http://schemas.microsoft.com/office/drawing/2014/main" id="{CFDD7DFD-12A0-8B4E-99B0-60DEA515FB51}"/>
              </a:ext>
            </a:extLst>
          </p:cNvPr>
          <p:cNvSpPr/>
          <p:nvPr/>
        </p:nvSpPr>
        <p:spPr>
          <a:xfrm>
            <a:off x="8900910" y="1393034"/>
            <a:ext cx="762135" cy="638175"/>
          </a:xfrm>
          <a:prstGeom prst="mathPlus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93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4352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Performance in multi threading </a:t>
            </a:r>
            <a:r>
              <a:rPr lang="en-US" sz="2000" b="1" u="sng" dirty="0" err="1"/>
              <a:t>Cont</a:t>
            </a:r>
            <a:r>
              <a:rPr lang="en-US" sz="2000" b="1" u="sng" dirty="0"/>
              <a:t>…: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0B8DD-86DA-2E48-892F-2EC19F338697}"/>
              </a:ext>
            </a:extLst>
          </p:cNvPr>
          <p:cNvSpPr txBox="1"/>
          <p:nvPr/>
        </p:nvSpPr>
        <p:spPr>
          <a:xfrm>
            <a:off x="415636" y="772286"/>
            <a:ext cx="90284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Throughput</a:t>
            </a:r>
          </a:p>
          <a:p>
            <a:r>
              <a:rPr lang="en-US" dirty="0"/>
              <a:t>Throughput is the number of tasks completed in a given peridot. </a:t>
            </a:r>
          </a:p>
          <a:p>
            <a:r>
              <a:rPr lang="en-US" dirty="0"/>
              <a:t>Measured in # tasks / time unit.</a:t>
            </a:r>
          </a:p>
          <a:p>
            <a:endParaRPr lang="en-US" dirty="0"/>
          </a:p>
          <a:p>
            <a:r>
              <a:rPr lang="en-US" dirty="0"/>
              <a:t>Best way to achieve: running tasks in paroral </a:t>
            </a:r>
          </a:p>
          <a:p>
            <a:r>
              <a:rPr lang="en-US" dirty="0"/>
              <a:t>Suitable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which are not interdependent ( one task no need to wait completion of another task)</a:t>
            </a:r>
          </a:p>
          <a:p>
            <a:r>
              <a:rPr lang="en-US" dirty="0"/>
              <a:t>Reference: </a:t>
            </a:r>
            <a:r>
              <a:rPr lang="en-US" dirty="0">
                <a:hlinkClick r:id="rId2"/>
              </a:rPr>
              <a:t>ThroughputCheck.java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84C616-CE63-8348-BC52-35EEC2E981A5}"/>
              </a:ext>
            </a:extLst>
          </p:cNvPr>
          <p:cNvSpPr txBox="1"/>
          <p:nvPr/>
        </p:nvSpPr>
        <p:spPr>
          <a:xfrm>
            <a:off x="415636" y="3052176"/>
            <a:ext cx="55240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Pool: </a:t>
            </a:r>
          </a:p>
          <a:p>
            <a:r>
              <a:rPr lang="en-US" sz="2000" dirty="0"/>
              <a:t>JDK comes with few implementation of thread pool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Fix Thread pool executor.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E2AC003-1E0F-0541-B52D-7F091DC77BEF}"/>
              </a:ext>
            </a:extLst>
          </p:cNvPr>
          <p:cNvSpPr/>
          <p:nvPr/>
        </p:nvSpPr>
        <p:spPr>
          <a:xfrm>
            <a:off x="502679" y="4594858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ABA840B-446C-244D-86D0-D92E8EF589B5}"/>
              </a:ext>
            </a:extLst>
          </p:cNvPr>
          <p:cNvSpPr/>
          <p:nvPr/>
        </p:nvSpPr>
        <p:spPr>
          <a:xfrm>
            <a:off x="2144875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710ED9C-1B7F-A94C-ABB7-760F768C8F04}"/>
              </a:ext>
            </a:extLst>
          </p:cNvPr>
          <p:cNvSpPr/>
          <p:nvPr/>
        </p:nvSpPr>
        <p:spPr>
          <a:xfrm>
            <a:off x="1488517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403BC9-D599-464E-A0A0-DB18DAD7C3EC}"/>
              </a:ext>
            </a:extLst>
          </p:cNvPr>
          <p:cNvSpPr/>
          <p:nvPr/>
        </p:nvSpPr>
        <p:spPr>
          <a:xfrm>
            <a:off x="3787071" y="4594856"/>
            <a:ext cx="985838" cy="4286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TASK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A4AFD5D-7C2A-9949-A805-B7F11B88A4FB}"/>
              </a:ext>
            </a:extLst>
          </p:cNvPr>
          <p:cNvSpPr/>
          <p:nvPr/>
        </p:nvSpPr>
        <p:spPr>
          <a:xfrm>
            <a:off x="3130713" y="4687755"/>
            <a:ext cx="609599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lternate Process 10">
            <a:extLst>
              <a:ext uri="{FF2B5EF4-FFF2-40B4-BE49-F238E27FC236}">
                <a16:creationId xmlns:a16="http://schemas.microsoft.com/office/drawing/2014/main" id="{46519C2B-7B50-3A4C-A017-CEC6E693B84B}"/>
              </a:ext>
            </a:extLst>
          </p:cNvPr>
          <p:cNvSpPr/>
          <p:nvPr/>
        </p:nvSpPr>
        <p:spPr>
          <a:xfrm>
            <a:off x="5895105" y="3899182"/>
            <a:ext cx="3271838" cy="2248598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37AD3E-13F6-9E41-AD5D-59BB9C4ED71D}"/>
              </a:ext>
            </a:extLst>
          </p:cNvPr>
          <p:cNvSpPr txBox="1"/>
          <p:nvPr/>
        </p:nvSpPr>
        <p:spPr>
          <a:xfrm>
            <a:off x="8233995" y="3630304"/>
            <a:ext cx="9329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Thread Pool</a:t>
            </a:r>
          </a:p>
        </p:txBody>
      </p:sp>
      <p:sp>
        <p:nvSpPr>
          <p:cNvPr id="13" name="Alternate Process 12">
            <a:extLst>
              <a:ext uri="{FF2B5EF4-FFF2-40B4-BE49-F238E27FC236}">
                <a16:creationId xmlns:a16="http://schemas.microsoft.com/office/drawing/2014/main" id="{C5674A19-0B1F-AF44-9737-9F480DC37C99}"/>
              </a:ext>
            </a:extLst>
          </p:cNvPr>
          <p:cNvSpPr/>
          <p:nvPr/>
        </p:nvSpPr>
        <p:spPr>
          <a:xfrm>
            <a:off x="6255528" y="4309108"/>
            <a:ext cx="1175722" cy="592960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4" name="Alternate Process 13">
            <a:extLst>
              <a:ext uri="{FF2B5EF4-FFF2-40B4-BE49-F238E27FC236}">
                <a16:creationId xmlns:a16="http://schemas.microsoft.com/office/drawing/2014/main" id="{CB66A6ED-1D83-B548-81DF-C722BAA3EF1D}"/>
              </a:ext>
            </a:extLst>
          </p:cNvPr>
          <p:cNvSpPr/>
          <p:nvPr/>
        </p:nvSpPr>
        <p:spPr>
          <a:xfrm>
            <a:off x="7651381" y="4309108"/>
            <a:ext cx="1175722" cy="592960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Alternate Process 14">
            <a:extLst>
              <a:ext uri="{FF2B5EF4-FFF2-40B4-BE49-F238E27FC236}">
                <a16:creationId xmlns:a16="http://schemas.microsoft.com/office/drawing/2014/main" id="{5A913D4F-E74C-DB47-B91C-E9017FE27C44}"/>
              </a:ext>
            </a:extLst>
          </p:cNvPr>
          <p:cNvSpPr/>
          <p:nvPr/>
        </p:nvSpPr>
        <p:spPr>
          <a:xfrm>
            <a:off x="6249251" y="5280658"/>
            <a:ext cx="1175722" cy="59296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49506ACB-0ABF-C347-A5F5-0F62E091D2CA}"/>
              </a:ext>
            </a:extLst>
          </p:cNvPr>
          <p:cNvSpPr/>
          <p:nvPr/>
        </p:nvSpPr>
        <p:spPr>
          <a:xfrm>
            <a:off x="7651381" y="5280658"/>
            <a:ext cx="1175722" cy="592960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Thread 4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654C11-543D-0C49-B9DE-13FA35C49211}"/>
              </a:ext>
            </a:extLst>
          </p:cNvPr>
          <p:cNvCxnSpPr/>
          <p:nvPr/>
        </p:nvCxnSpPr>
        <p:spPr>
          <a:xfrm flipV="1">
            <a:off x="4803866" y="4466270"/>
            <a:ext cx="1445385" cy="2214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E5B077-B56B-4B4E-AF5B-2015B84973FC}"/>
              </a:ext>
            </a:extLst>
          </p:cNvPr>
          <p:cNvCxnSpPr>
            <a:cxnSpLocks/>
          </p:cNvCxnSpPr>
          <p:nvPr/>
        </p:nvCxnSpPr>
        <p:spPr>
          <a:xfrm>
            <a:off x="4784257" y="4902069"/>
            <a:ext cx="1464994" cy="6750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532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521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Sharing Between Threads.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E66710-B9C4-F746-998B-9E5AA5CF0149}"/>
              </a:ext>
            </a:extLst>
          </p:cNvPr>
          <p:cNvSpPr txBox="1"/>
          <p:nvPr/>
        </p:nvSpPr>
        <p:spPr>
          <a:xfrm>
            <a:off x="415637" y="877973"/>
            <a:ext cx="49494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Memory Region where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Method are called.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Arguments are passed.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Local variables are stored.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Stack + Instruction pointer = State of each threads execution.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A8ADC-D5CC-3E42-81B6-C11A7A8A78D0}"/>
              </a:ext>
            </a:extLst>
          </p:cNvPr>
          <p:cNvSpPr txBox="1"/>
          <p:nvPr/>
        </p:nvSpPr>
        <p:spPr>
          <a:xfrm>
            <a:off x="384571" y="2524939"/>
            <a:ext cx="3583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Stack Memory allocation workflow:</a:t>
            </a:r>
          </a:p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F1E4A2-7A68-614E-90CD-74F037FA0A0D}"/>
              </a:ext>
            </a:extLst>
          </p:cNvPr>
          <p:cNvSpPr txBox="1"/>
          <p:nvPr/>
        </p:nvSpPr>
        <p:spPr>
          <a:xfrm>
            <a:off x="2385465" y="3634627"/>
            <a:ext cx="2490857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void main(String[] </a:t>
            </a:r>
            <a:r>
              <a:rPr lang="en-US" dirty="0" err="1"/>
              <a:t>args</a:t>
            </a:r>
            <a:r>
              <a:rPr lang="en-US" dirty="0"/>
              <a:t>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x = 1;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y = 2;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result = sum(x, y);</a:t>
            </a:r>
          </a:p>
          <a:p>
            <a:r>
              <a:rPr lang="en-US" dirty="0"/>
              <a:t> }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sum(</a:t>
            </a:r>
            <a:r>
              <a:rPr lang="en-US" dirty="0" err="1"/>
              <a:t>int</a:t>
            </a:r>
            <a:r>
              <a:rPr lang="en-US" dirty="0"/>
              <a:t> a, </a:t>
            </a:r>
            <a:r>
              <a:rPr lang="en-US" dirty="0" err="1"/>
              <a:t>int</a:t>
            </a:r>
            <a:r>
              <a:rPr lang="en-US" dirty="0"/>
              <a:t> b) {</a:t>
            </a:r>
          </a:p>
          <a:p>
            <a:r>
              <a:rPr lang="en-US" dirty="0"/>
              <a:t>      </a:t>
            </a:r>
            <a:r>
              <a:rPr lang="en-US" dirty="0" err="1"/>
              <a:t>int</a:t>
            </a:r>
            <a:r>
              <a:rPr lang="en-US" dirty="0"/>
              <a:t> s = a + b;</a:t>
            </a:r>
          </a:p>
          <a:p>
            <a:r>
              <a:rPr lang="en-US" dirty="0"/>
              <a:t>      return s;</a:t>
            </a:r>
          </a:p>
          <a:p>
            <a:r>
              <a:rPr lang="en-US" dirty="0"/>
              <a:t> 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604B52-A276-FC4C-9959-67BE0BBB30A5}"/>
              </a:ext>
            </a:extLst>
          </p:cNvPr>
          <p:cNvSpPr/>
          <p:nvPr/>
        </p:nvSpPr>
        <p:spPr>
          <a:xfrm>
            <a:off x="5995759" y="2691754"/>
            <a:ext cx="3151922" cy="41254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u="sng" dirty="0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A71F9B-2E4C-3D46-8022-2D3B2DD278F7}"/>
              </a:ext>
            </a:extLst>
          </p:cNvPr>
          <p:cNvSpPr/>
          <p:nvPr/>
        </p:nvSpPr>
        <p:spPr>
          <a:xfrm>
            <a:off x="6171647" y="5118035"/>
            <a:ext cx="2830850" cy="13696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840706-312B-BE47-A81F-A515A2EF3759}"/>
              </a:ext>
            </a:extLst>
          </p:cNvPr>
          <p:cNvSpPr txBox="1"/>
          <p:nvPr/>
        </p:nvSpPr>
        <p:spPr>
          <a:xfrm>
            <a:off x="7092225" y="6037384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args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1BEA61-A4D2-6C46-BF63-A6159BE61B51}"/>
              </a:ext>
            </a:extLst>
          </p:cNvPr>
          <p:cNvSpPr txBox="1"/>
          <p:nvPr/>
        </p:nvSpPr>
        <p:spPr>
          <a:xfrm>
            <a:off x="7085389" y="5720372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 =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48B4BB-46C6-AA49-8D10-473EC83E509D}"/>
              </a:ext>
            </a:extLst>
          </p:cNvPr>
          <p:cNvSpPr txBox="1"/>
          <p:nvPr/>
        </p:nvSpPr>
        <p:spPr>
          <a:xfrm>
            <a:off x="7091568" y="5434176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 =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C4E0AD-F22A-2745-933C-05C0F153FFE4}"/>
              </a:ext>
            </a:extLst>
          </p:cNvPr>
          <p:cNvSpPr/>
          <p:nvPr/>
        </p:nvSpPr>
        <p:spPr>
          <a:xfrm>
            <a:off x="6164811" y="3563791"/>
            <a:ext cx="2830850" cy="13696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102A9-3589-E24C-A767-92771E9CA4F9}"/>
              </a:ext>
            </a:extLst>
          </p:cNvPr>
          <p:cNvSpPr txBox="1"/>
          <p:nvPr/>
        </p:nvSpPr>
        <p:spPr>
          <a:xfrm>
            <a:off x="7085389" y="4462507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=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685CB2-159C-3343-9F23-04D9D5CB411F}"/>
              </a:ext>
            </a:extLst>
          </p:cNvPr>
          <p:cNvSpPr txBox="1"/>
          <p:nvPr/>
        </p:nvSpPr>
        <p:spPr>
          <a:xfrm>
            <a:off x="7092225" y="408963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 =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78833A-2BF3-FC4B-ADA5-2E8B8A981243}"/>
              </a:ext>
            </a:extLst>
          </p:cNvPr>
          <p:cNvSpPr txBox="1"/>
          <p:nvPr/>
        </p:nvSpPr>
        <p:spPr>
          <a:xfrm>
            <a:off x="7085389" y="3746748"/>
            <a:ext cx="1150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 =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152D2-1B5B-DB44-B74F-FCAB256A733E}"/>
              </a:ext>
            </a:extLst>
          </p:cNvPr>
          <p:cNvSpPr txBox="1"/>
          <p:nvPr/>
        </p:nvSpPr>
        <p:spPr>
          <a:xfrm>
            <a:off x="6885250" y="5163351"/>
            <a:ext cx="1528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Result = 3</a:t>
            </a:r>
          </a:p>
        </p:txBody>
      </p:sp>
    </p:spTree>
    <p:extLst>
      <p:ext uri="{BB962C8B-B14F-4D97-AF65-F5344CB8AC3E}">
        <p14:creationId xmlns:p14="http://schemas.microsoft.com/office/powerpoint/2010/main" val="424226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66F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3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5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7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9" grpId="1"/>
      <p:bldP spid="10" grpId="0"/>
      <p:bldP spid="10" grpId="1"/>
      <p:bldP spid="11" grpId="0"/>
      <p:bldP spid="11" grpId="1"/>
      <p:bldP spid="12" grpId="0" animBg="1"/>
      <p:bldP spid="12" grpId="1" animBg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54932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 </a:t>
            </a:r>
            <a:r>
              <a:rPr lang="en-US" sz="2000" b="1" u="sng" dirty="0" err="1"/>
              <a:t>Behaviour</a:t>
            </a:r>
            <a:r>
              <a:rPr lang="en-US" sz="2000" b="1" u="sng" dirty="0"/>
              <a:t> demonstration ( Idea debugging) </a:t>
            </a:r>
          </a:p>
        </p:txBody>
      </p:sp>
      <p:pic>
        <p:nvPicPr>
          <p:cNvPr id="2" name="Iris 3-29-20.mov">
            <a:hlinkClick r:id="" action="ppaction://media"/>
            <a:extLst>
              <a:ext uri="{FF2B5EF4-FFF2-40B4-BE49-F238E27FC236}">
                <a16:creationId xmlns:a16="http://schemas.microsoft.com/office/drawing/2014/main" id="{FBF2E102-19E5-4B4A-A11D-B05E2C47D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2286" y="663346"/>
            <a:ext cx="4560600" cy="28168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2127C6-7B6D-9840-B1AD-2CE9105A22E5}"/>
              </a:ext>
            </a:extLst>
          </p:cNvPr>
          <p:cNvSpPr txBox="1"/>
          <p:nvPr/>
        </p:nvSpPr>
        <p:spPr>
          <a:xfrm>
            <a:off x="415637" y="3680235"/>
            <a:ext cx="79625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Stack’s 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 variables belongs to the thread executing on that stack.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Stack, statically allocated when thread is created.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stack size is fixed and relatively small (platform specific)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If calling hierarchy is too deep we may get an </a:t>
            </a:r>
            <a:r>
              <a:rPr lang="en-US" sz="2000" dirty="0" err="1"/>
              <a:t>StackOverflow</a:t>
            </a:r>
            <a:r>
              <a:rPr lang="en-US" sz="2000" dirty="0"/>
              <a:t> exception. </a:t>
            </a:r>
          </a:p>
        </p:txBody>
      </p:sp>
    </p:spTree>
    <p:extLst>
      <p:ext uri="{BB962C8B-B14F-4D97-AF65-F5344CB8AC3E}">
        <p14:creationId xmlns:p14="http://schemas.microsoft.com/office/powerpoint/2010/main" val="411335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DEEFBF-7B6F-B347-83E9-5489FA6A0E58}"/>
              </a:ext>
            </a:extLst>
          </p:cNvPr>
          <p:cNvSpPr txBox="1"/>
          <p:nvPr/>
        </p:nvSpPr>
        <p:spPr>
          <a:xfrm>
            <a:off x="415637" y="808752"/>
            <a:ext cx="56273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What is allocated in HEAP: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 (anything created with the new operator.)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variables. ( class members 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490A9-EF15-244F-B18E-98FC645C4EEC}"/>
              </a:ext>
            </a:extLst>
          </p:cNvPr>
          <p:cNvSpPr txBox="1"/>
          <p:nvPr/>
        </p:nvSpPr>
        <p:spPr>
          <a:xfrm>
            <a:off x="415637" y="2277597"/>
            <a:ext cx="603800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HEAP memory management: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Governed and managed by Garbage collector.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Objects – stay as long as we have reference to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Members of classes – exist as long as their parents.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Static variables: stay for ever. </a:t>
            </a:r>
          </a:p>
        </p:txBody>
      </p:sp>
    </p:spTree>
    <p:extLst>
      <p:ext uri="{BB962C8B-B14F-4D97-AF65-F5344CB8AC3E}">
        <p14:creationId xmlns:p14="http://schemas.microsoft.com/office/powerpoint/2010/main" val="24152818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73922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Resource share between threads: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What is resources: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Variables (Integers, Strings 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Data structure.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File or connection handlers.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Message or work queues.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Any Objects.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4A956D-3EA0-8044-A154-C041BB268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24" y="617562"/>
            <a:ext cx="3822700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8A5275-0034-7842-BF83-C6DB5FF0F82C}"/>
              </a:ext>
            </a:extLst>
          </p:cNvPr>
          <p:cNvSpPr txBox="1"/>
          <p:nvPr/>
        </p:nvSpPr>
        <p:spPr>
          <a:xfrm>
            <a:off x="415637" y="2271732"/>
            <a:ext cx="66759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Resource share between threads -  Problems:</a:t>
            </a:r>
          </a:p>
          <a:p>
            <a:r>
              <a:rPr lang="en-US" sz="1400" dirty="0"/>
              <a:t>Execute class: </a:t>
            </a:r>
            <a:r>
              <a:rPr lang="en-US" sz="1400" dirty="0">
                <a:hlinkClick r:id="rId4"/>
              </a:rPr>
              <a:t>ShareMemoryIssueCheck.java</a:t>
            </a:r>
            <a:endParaRPr lang="en-US" sz="1400" dirty="0"/>
          </a:p>
          <a:p>
            <a:r>
              <a:rPr lang="en-US" sz="1400" dirty="0"/>
              <a:t>You can monitor input is not stable. Its change time to time. </a:t>
            </a:r>
          </a:p>
          <a:p>
            <a:r>
              <a:rPr lang="en-US" sz="1400" dirty="0"/>
              <a:t>Because </a:t>
            </a:r>
            <a:r>
              <a:rPr lang="en-US" sz="1400" dirty="0" err="1"/>
              <a:t>InventoryController</a:t>
            </a:r>
            <a:r>
              <a:rPr lang="en-US" sz="1400" dirty="0"/>
              <a:t> is share object (not atomic). </a:t>
            </a:r>
          </a:p>
          <a:p>
            <a:pPr lvl="1"/>
            <a:r>
              <a:rPr lang="en-US" sz="1400" dirty="0"/>
              <a:t>The item numbers shared between two threads. </a:t>
            </a:r>
          </a:p>
          <a:p>
            <a:pPr lvl="1"/>
            <a:r>
              <a:rPr lang="en-US" sz="1400" dirty="0"/>
              <a:t>Item++ and item– are happening in same time. Not atomic operations.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2E0A7F-B92D-424B-B3FC-252B357783A1}"/>
              </a:ext>
            </a:extLst>
          </p:cNvPr>
          <p:cNvSpPr txBox="1"/>
          <p:nvPr/>
        </p:nvSpPr>
        <p:spPr>
          <a:xfrm>
            <a:off x="311004" y="3936812"/>
            <a:ext cx="6675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Possible execution path: (race condition)</a:t>
            </a:r>
            <a:r>
              <a:rPr lang="en-US" sz="1400" dirty="0"/>
              <a:t>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67716C-169E-094B-9318-15C269D6E596}"/>
              </a:ext>
            </a:extLst>
          </p:cNvPr>
          <p:cNvGrpSpPr/>
          <p:nvPr/>
        </p:nvGrpSpPr>
        <p:grpSpPr>
          <a:xfrm>
            <a:off x="311004" y="4326012"/>
            <a:ext cx="4381221" cy="2439597"/>
            <a:chOff x="311004" y="4326012"/>
            <a:chExt cx="4381221" cy="24395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9800D0-7001-B14F-9573-09F362486CC7}"/>
                </a:ext>
              </a:extLst>
            </p:cNvPr>
            <p:cNvSpPr txBox="1"/>
            <p:nvPr/>
          </p:nvSpPr>
          <p:spPr>
            <a:xfrm>
              <a:off x="311004" y="4348965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Increment Thread</a:t>
              </a:r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4ADE18-2BE8-3448-82CB-41D81119276C}"/>
                </a:ext>
              </a:extLst>
            </p:cNvPr>
            <p:cNvSpPr txBox="1"/>
            <p:nvPr/>
          </p:nvSpPr>
          <p:spPr>
            <a:xfrm>
              <a:off x="2815037" y="4326012"/>
              <a:ext cx="1877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u="sng" dirty="0"/>
                <a:t>Decrement Thread</a:t>
              </a:r>
              <a:endParaRPr lang="en-US" sz="1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F950BC5-5E1F-6B4E-8C77-8DCD56184ECA}"/>
                </a:ext>
              </a:extLst>
            </p:cNvPr>
            <p:cNvSpPr txBox="1"/>
            <p:nvPr/>
          </p:nvSpPr>
          <p:spPr>
            <a:xfrm>
              <a:off x="415637" y="4656742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1.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49B3BB-ABE9-2641-BC41-D18A8BC6C7D8}"/>
                </a:ext>
              </a:extLst>
            </p:cNvPr>
            <p:cNvSpPr txBox="1"/>
            <p:nvPr/>
          </p:nvSpPr>
          <p:spPr>
            <a:xfrm>
              <a:off x="415637" y="4975430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2.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+ 1 = 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49C892-22CB-6D4B-8222-D1D2F114F07F}"/>
                </a:ext>
              </a:extLst>
            </p:cNvPr>
            <p:cNvSpPr txBox="1"/>
            <p:nvPr/>
          </p:nvSpPr>
          <p:spPr>
            <a:xfrm>
              <a:off x="2587906" y="522165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3.  </a:t>
              </a:r>
              <a:r>
                <a:rPr lang="en-US" sz="1000" dirty="0" err="1"/>
                <a:t>currentVal</a:t>
              </a:r>
              <a:r>
                <a:rPr lang="en-US" sz="1000" dirty="0"/>
                <a:t> &lt;- items = 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A74878-54D1-E844-812A-49C26356F923}"/>
                </a:ext>
              </a:extLst>
            </p:cNvPr>
            <p:cNvSpPr txBox="1"/>
            <p:nvPr/>
          </p:nvSpPr>
          <p:spPr>
            <a:xfrm>
              <a:off x="2587906" y="5510601"/>
              <a:ext cx="1877188" cy="2462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4.  </a:t>
              </a:r>
              <a:r>
                <a:rPr lang="en-US" sz="1000" dirty="0" err="1"/>
                <a:t>newVal</a:t>
              </a:r>
              <a:r>
                <a:rPr lang="en-US" sz="1000" dirty="0"/>
                <a:t> &lt;- </a:t>
              </a:r>
              <a:r>
                <a:rPr lang="en-US" sz="1000" dirty="0" err="1"/>
                <a:t>currentVal</a:t>
              </a:r>
              <a:r>
                <a:rPr lang="en-US" sz="1000" dirty="0"/>
                <a:t> - 1 = 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354C27-36E9-9F45-A583-02111FA9E605}"/>
                </a:ext>
              </a:extLst>
            </p:cNvPr>
            <p:cNvSpPr txBox="1"/>
            <p:nvPr/>
          </p:nvSpPr>
          <p:spPr>
            <a:xfrm>
              <a:off x="2587906" y="5799551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5.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-1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E22515-CAE4-2E4A-94FA-2656164A1144}"/>
                </a:ext>
              </a:extLst>
            </p:cNvPr>
            <p:cNvSpPr txBox="1"/>
            <p:nvPr/>
          </p:nvSpPr>
          <p:spPr>
            <a:xfrm>
              <a:off x="415637" y="6045772"/>
              <a:ext cx="1877188" cy="2462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C00000"/>
                  </a:solidFill>
                </a:rPr>
                <a:t>6.  items &lt;- </a:t>
              </a:r>
              <a:r>
                <a:rPr lang="en-US" sz="1000" b="1" dirty="0" err="1">
                  <a:solidFill>
                    <a:srgbClr val="C00000"/>
                  </a:solidFill>
                </a:rPr>
                <a:t>newVal</a:t>
              </a:r>
              <a:r>
                <a:rPr lang="en-US" sz="1000" b="1" dirty="0">
                  <a:solidFill>
                    <a:srgbClr val="C00000"/>
                  </a:solidFill>
                </a:rPr>
                <a:t> = 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572F9AE-F92B-2941-8EAC-3001B6BFA1AD}"/>
                </a:ext>
              </a:extLst>
            </p:cNvPr>
            <p:cNvSpPr txBox="1"/>
            <p:nvPr/>
          </p:nvSpPr>
          <p:spPr>
            <a:xfrm>
              <a:off x="1441165" y="6396277"/>
              <a:ext cx="1877188" cy="36933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Items =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368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5346BC-161B-4B44-B8DF-7E1FF12A852A}"/>
              </a:ext>
            </a:extLst>
          </p:cNvPr>
          <p:cNvSpPr txBox="1"/>
          <p:nvPr/>
        </p:nvSpPr>
        <p:spPr>
          <a:xfrm>
            <a:off x="415637" y="263236"/>
            <a:ext cx="1998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The concurrency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769E0E-3829-994A-AA50-E8BFCEB959F2}"/>
              </a:ext>
            </a:extLst>
          </p:cNvPr>
          <p:cNvSpPr txBox="1"/>
          <p:nvPr/>
        </p:nvSpPr>
        <p:spPr>
          <a:xfrm>
            <a:off x="415637" y="852365"/>
            <a:ext cx="676005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Monitor:</a:t>
            </a:r>
          </a:p>
          <a:p>
            <a:r>
              <a:rPr lang="en-US" sz="1400" dirty="0"/>
              <a:t>Synchronize is applied for object. Thread B cant access method since Thread A utilize lock.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6349B0-6433-F647-A6AA-16CFBF0960E6}"/>
              </a:ext>
            </a:extLst>
          </p:cNvPr>
          <p:cNvSpPr txBox="1"/>
          <p:nvPr/>
        </p:nvSpPr>
        <p:spPr>
          <a:xfrm>
            <a:off x="415637" y="2575914"/>
            <a:ext cx="33335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Synchronize - Lock:</a:t>
            </a:r>
          </a:p>
          <a:p>
            <a:r>
              <a:rPr lang="en-US" sz="1400" dirty="0"/>
              <a:t>Create object and lock it in critical  sections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9E4E23-8ED1-B146-A692-F8C3CE7BE323}"/>
              </a:ext>
            </a:extLst>
          </p:cNvPr>
          <p:cNvSpPr txBox="1"/>
          <p:nvPr/>
        </p:nvSpPr>
        <p:spPr>
          <a:xfrm>
            <a:off x="3912787" y="3092715"/>
            <a:ext cx="2402333" cy="240065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0080"/>
                </a:solidFill>
              </a:rPr>
              <a:t>public class </a:t>
            </a:r>
            <a:r>
              <a:rPr lang="en-US" sz="1000" dirty="0" err="1"/>
              <a:t>ClassWithCriticalSection</a:t>
            </a:r>
            <a:r>
              <a:rPr lang="en-US" sz="1000" dirty="0"/>
              <a:t> {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u="sng" dirty="0">
                <a:solidFill>
                  <a:schemeClr val="accent6">
                    <a:lumMod val="50000"/>
                  </a:schemeClr>
                </a:solidFill>
              </a:rPr>
              <a:t>Object lock1 = new Object();</a:t>
            </a:r>
            <a:br>
              <a:rPr lang="en-US" sz="1000" b="1" u="sng" dirty="0">
                <a:solidFill>
                  <a:schemeClr val="accent2"/>
                </a:solidFill>
              </a:rPr>
            </a:br>
            <a:r>
              <a:rPr lang="en-US" sz="1000" dirty="0"/>
              <a:t>    </a:t>
            </a:r>
            <a:r>
              <a:rPr lang="en-US" sz="1000" b="1" dirty="0">
                <a:solidFill>
                  <a:srgbClr val="000080"/>
                </a:solidFill>
              </a:rPr>
              <a:t>public void </a:t>
            </a:r>
            <a:r>
              <a:rPr lang="en-US" sz="1000" dirty="0" err="1"/>
              <a:t>methodA</a:t>
            </a:r>
            <a:r>
              <a:rPr lang="en-US" sz="1000" dirty="0"/>
              <a:t>() {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          </a:t>
            </a:r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synchronized(lock1) {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       </a:t>
            </a:r>
            <a:r>
              <a:rPr lang="en-US" sz="1000" b="1" dirty="0">
                <a:solidFill>
                  <a:srgbClr val="C00000"/>
                </a:solidFill>
              </a:rPr>
              <a:t>Critical section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 }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</a:rPr>
              <a:t>         </a:t>
            </a:r>
            <a:r>
              <a:rPr lang="en-US" sz="1000" dirty="0"/>
              <a:t> ……..</a:t>
            </a:r>
          </a:p>
          <a:p>
            <a:r>
              <a:rPr lang="en-US" sz="1000" dirty="0"/>
              <a:t>          ……..</a:t>
            </a:r>
          </a:p>
          <a:p>
            <a:r>
              <a:rPr lang="en-US" sz="1000" dirty="0"/>
              <a:t>          ……..</a:t>
            </a:r>
            <a:br>
              <a:rPr lang="en-US" sz="1000" dirty="0"/>
            </a:br>
            <a:r>
              <a:rPr lang="en-US" sz="1000" dirty="0"/>
              <a:t>	</a:t>
            </a:r>
            <a:br>
              <a:rPr lang="en-US" sz="1000" dirty="0"/>
            </a:br>
            <a:r>
              <a:rPr lang="en-US" sz="1000" dirty="0"/>
              <a:t>    }</a:t>
            </a:r>
            <a:br>
              <a:rPr lang="en-US" sz="1000" dirty="0"/>
            </a:br>
            <a:r>
              <a:rPr lang="en-US" sz="1000" dirty="0"/>
              <a:t>}</a:t>
            </a:r>
          </a:p>
        </p:txBody>
      </p:sp>
      <p:sp>
        <p:nvSpPr>
          <p:cNvPr id="33" name="Left Bracket 32">
            <a:extLst>
              <a:ext uri="{FF2B5EF4-FFF2-40B4-BE49-F238E27FC236}">
                <a16:creationId xmlns:a16="http://schemas.microsoft.com/office/drawing/2014/main" id="{362C06D6-1141-344A-8B69-063DF4543EE5}"/>
              </a:ext>
            </a:extLst>
          </p:cNvPr>
          <p:cNvSpPr/>
          <p:nvPr/>
        </p:nvSpPr>
        <p:spPr>
          <a:xfrm>
            <a:off x="2413941" y="3551715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DFEFD6-B100-D641-BB2B-FF7BAA1D87B1}"/>
              </a:ext>
            </a:extLst>
          </p:cNvPr>
          <p:cNvSpPr/>
          <p:nvPr/>
        </p:nvSpPr>
        <p:spPr>
          <a:xfrm>
            <a:off x="415637" y="3631681"/>
            <a:ext cx="1686118" cy="26965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830B5376-FA09-EC47-AD5B-2CF75EC10A80}"/>
              </a:ext>
            </a:extLst>
          </p:cNvPr>
          <p:cNvSpPr/>
          <p:nvPr/>
        </p:nvSpPr>
        <p:spPr>
          <a:xfrm>
            <a:off x="2413941" y="4589701"/>
            <a:ext cx="1335237" cy="458983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7AAA78A-68C1-264C-AFFE-3C91E3FC18BC}"/>
              </a:ext>
            </a:extLst>
          </p:cNvPr>
          <p:cNvSpPr/>
          <p:nvPr/>
        </p:nvSpPr>
        <p:spPr>
          <a:xfrm>
            <a:off x="415637" y="4669114"/>
            <a:ext cx="1686118" cy="27137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Concurrent execution</a:t>
            </a:r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0280AE40-7BEE-164D-A8DF-A6DCE0711BE5}"/>
              </a:ext>
            </a:extLst>
          </p:cNvPr>
          <p:cNvSpPr/>
          <p:nvPr/>
        </p:nvSpPr>
        <p:spPr>
          <a:xfrm>
            <a:off x="2420600" y="4152931"/>
            <a:ext cx="1335237" cy="218016"/>
          </a:xfrm>
          <a:prstGeom prst="leftBracket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7E4B9F-72A4-D642-B149-F0CA84DAEFF3}"/>
              </a:ext>
            </a:extLst>
          </p:cNvPr>
          <p:cNvSpPr/>
          <p:nvPr/>
        </p:nvSpPr>
        <p:spPr>
          <a:xfrm>
            <a:off x="415637" y="4137297"/>
            <a:ext cx="1686118" cy="2958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Non Concurrent execution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744F5A7-B47B-0C4F-AF3B-DAF34CA6D6B3}"/>
              </a:ext>
            </a:extLst>
          </p:cNvPr>
          <p:cNvGrpSpPr/>
          <p:nvPr/>
        </p:nvGrpSpPr>
        <p:grpSpPr>
          <a:xfrm>
            <a:off x="7315200" y="1161172"/>
            <a:ext cx="4313020" cy="1722519"/>
            <a:chOff x="7315200" y="1161172"/>
            <a:chExt cx="4313020" cy="172251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DAB6CA9-3F11-B944-8B44-44731A4E893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1FB07C-A1C2-6E42-B01B-3B2574604176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7EEE141-CA27-7740-9BE2-B44D9655515C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4E2DB79-CFC6-0342-ACE1-7C24E7A81A30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795B93F-CFD9-394E-B3D8-78DB7D41E5E7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482518E-0AA7-C043-90C1-5F4D87196A19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5656AE8-C318-E24B-A916-D604D27E98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C21244B-F9B9-2F47-BB9A-E70CBBF8FF45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FFDD450-9A8E-8149-811C-1D6106D1CE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F4BA388-0FC4-E94B-B68C-CDD0A4F03E71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CCBB2C2-1BD2-2C4E-8F75-660F2585D314}"/>
              </a:ext>
            </a:extLst>
          </p:cNvPr>
          <p:cNvGrpSpPr/>
          <p:nvPr/>
        </p:nvGrpSpPr>
        <p:grpSpPr>
          <a:xfrm>
            <a:off x="7315199" y="3082029"/>
            <a:ext cx="4313020" cy="2400657"/>
            <a:chOff x="7315199" y="3082029"/>
            <a:chExt cx="4313020" cy="240065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1F67CD-32E7-2F42-822C-F046FCDC0EB2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91393B-FB1D-0849-93F5-37D855DC5499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19C0E6E-C1C6-814F-A9F3-89EE5A9026D5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4D8C1A-40BB-CA48-91C2-C9321AED4F72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893BC0F-AFD3-9E47-9E94-E598156A72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24889D2-8303-2749-B422-01EFC1DB40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4AEAF25-C423-6841-82FA-AEF45A2B6985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08613C2-1150-3E46-85EA-F8DE67220D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0300E39-A4BF-1944-BFE0-6731E1C11697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DCF79C9B-703C-5A49-A076-5B80E5BF1A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3A43BBDB-900B-EF4D-8671-C7B4734F2D8F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D0A2E77-87A0-E549-86AE-DE4C9B53BA1E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85CB4EC-8E09-A44C-9CEB-784F8216F5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3762109-FB66-084E-91E5-E339023D2E8B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CB8DEAD-9F58-1B4E-8640-AD46CBC96114}"/>
              </a:ext>
            </a:extLst>
          </p:cNvPr>
          <p:cNvSpPr txBox="1"/>
          <p:nvPr/>
        </p:nvSpPr>
        <p:spPr>
          <a:xfrm>
            <a:off x="415636" y="5702285"/>
            <a:ext cx="5636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Reference: --need to update link of </a:t>
            </a:r>
            <a:r>
              <a:rPr lang="en-US" sz="1400" dirty="0" err="1"/>
              <a:t>ClassWithCriticalSection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5417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57624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Issues with Synchronization</a:t>
            </a:r>
          </a:p>
          <a:p>
            <a:r>
              <a:rPr lang="en-US" sz="1400" dirty="0"/>
              <a:t>No Paroral execution. Worst situation than single thread ( CPU usage, context switch, memory usage )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9DFA90-3FBC-D645-B42E-38950D85C748}"/>
              </a:ext>
            </a:extLst>
          </p:cNvPr>
          <p:cNvSpPr/>
          <p:nvPr/>
        </p:nvSpPr>
        <p:spPr>
          <a:xfrm>
            <a:off x="511172" y="971122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BD1C51-85A2-3747-B767-7A90307BD4FC}"/>
              </a:ext>
            </a:extLst>
          </p:cNvPr>
          <p:cNvSpPr/>
          <p:nvPr/>
        </p:nvSpPr>
        <p:spPr>
          <a:xfrm>
            <a:off x="736979" y="127819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1F0922-8741-D747-9C0F-3D8687C5014F}"/>
              </a:ext>
            </a:extLst>
          </p:cNvPr>
          <p:cNvSpPr/>
          <p:nvPr/>
        </p:nvSpPr>
        <p:spPr>
          <a:xfrm>
            <a:off x="736978" y="171492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76440D-B186-FB42-B70A-A2984ED7802D}"/>
              </a:ext>
            </a:extLst>
          </p:cNvPr>
          <p:cNvSpPr/>
          <p:nvPr/>
        </p:nvSpPr>
        <p:spPr>
          <a:xfrm>
            <a:off x="736977" y="2213069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72E73C-0AEF-9B4E-99CA-3AD275047722}"/>
              </a:ext>
            </a:extLst>
          </p:cNvPr>
          <p:cNvSpPr/>
          <p:nvPr/>
        </p:nvSpPr>
        <p:spPr>
          <a:xfrm>
            <a:off x="736976" y="26497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C6BBCD-879D-7444-9FED-8BE5E199E2E7}"/>
              </a:ext>
            </a:extLst>
          </p:cNvPr>
          <p:cNvSpPr/>
          <p:nvPr/>
        </p:nvSpPr>
        <p:spPr>
          <a:xfrm>
            <a:off x="736975" y="1337631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D024F0-29F3-F24B-B287-3A19F588333A}"/>
              </a:ext>
            </a:extLst>
          </p:cNvPr>
          <p:cNvSpPr/>
          <p:nvPr/>
        </p:nvSpPr>
        <p:spPr>
          <a:xfrm>
            <a:off x="1897038" y="1775350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8331F9-CCEC-A046-8943-AEC836E2149F}"/>
              </a:ext>
            </a:extLst>
          </p:cNvPr>
          <p:cNvSpPr/>
          <p:nvPr/>
        </p:nvSpPr>
        <p:spPr>
          <a:xfrm>
            <a:off x="3057101" y="1332735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2E9C23-5690-CA49-A06F-7AAF36795B53}"/>
              </a:ext>
            </a:extLst>
          </p:cNvPr>
          <p:cNvSpPr/>
          <p:nvPr/>
        </p:nvSpPr>
        <p:spPr>
          <a:xfrm>
            <a:off x="5377227" y="2266616"/>
            <a:ext cx="116006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80747-2C04-8343-837D-7C3FE1AD4EE4}"/>
              </a:ext>
            </a:extLst>
          </p:cNvPr>
          <p:cNvSpPr/>
          <p:nvPr/>
        </p:nvSpPr>
        <p:spPr>
          <a:xfrm>
            <a:off x="4217164" y="2710221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4D1932-AB1A-0047-9B75-5A0500093CE4}"/>
              </a:ext>
            </a:extLst>
          </p:cNvPr>
          <p:cNvSpPr/>
          <p:nvPr/>
        </p:nvSpPr>
        <p:spPr>
          <a:xfrm>
            <a:off x="6537290" y="2681496"/>
            <a:ext cx="1160063" cy="19304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5C36C1-922C-FD4C-AD84-A8D874FE8DB9}"/>
              </a:ext>
            </a:extLst>
          </p:cNvPr>
          <p:cNvSpPr/>
          <p:nvPr/>
        </p:nvSpPr>
        <p:spPr>
          <a:xfrm>
            <a:off x="7697353" y="1783826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A31087-9BB9-C14C-9A2A-E18B70A98855}"/>
              </a:ext>
            </a:extLst>
          </p:cNvPr>
          <p:cNvSpPr/>
          <p:nvPr/>
        </p:nvSpPr>
        <p:spPr>
          <a:xfrm>
            <a:off x="8925670" y="1334936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3FE1E1-CBAC-A548-8FC6-CDF719AC9400}"/>
              </a:ext>
            </a:extLst>
          </p:cNvPr>
          <p:cNvSpPr/>
          <p:nvPr/>
        </p:nvSpPr>
        <p:spPr>
          <a:xfrm>
            <a:off x="1897036" y="132833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D29379-1545-BE4B-A40E-4075302DC6D8}"/>
              </a:ext>
            </a:extLst>
          </p:cNvPr>
          <p:cNvSpPr/>
          <p:nvPr/>
        </p:nvSpPr>
        <p:spPr>
          <a:xfrm>
            <a:off x="736975" y="1766052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AEEE81-BD51-5E41-87A4-78A35BF0BF79}"/>
              </a:ext>
            </a:extLst>
          </p:cNvPr>
          <p:cNvSpPr/>
          <p:nvPr/>
        </p:nvSpPr>
        <p:spPr>
          <a:xfrm>
            <a:off x="805208" y="2263398"/>
            <a:ext cx="4462828" cy="1962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EB0000-BA8D-524D-85A7-C0EEA88D8521}"/>
              </a:ext>
            </a:extLst>
          </p:cNvPr>
          <p:cNvSpPr/>
          <p:nvPr/>
        </p:nvSpPr>
        <p:spPr>
          <a:xfrm>
            <a:off x="805208" y="2710220"/>
            <a:ext cx="3316416" cy="193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6CCAB5-FDC3-E841-A640-56234B98913D}"/>
              </a:ext>
            </a:extLst>
          </p:cNvPr>
          <p:cNvSpPr/>
          <p:nvPr/>
        </p:nvSpPr>
        <p:spPr>
          <a:xfrm>
            <a:off x="4251292" y="1328333"/>
            <a:ext cx="4606124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BE01DA-33D2-FD4B-B94E-EC84812D9A1D}"/>
              </a:ext>
            </a:extLst>
          </p:cNvPr>
          <p:cNvSpPr/>
          <p:nvPr/>
        </p:nvSpPr>
        <p:spPr>
          <a:xfrm>
            <a:off x="3145807" y="1766052"/>
            <a:ext cx="4428700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FE27DC-D98D-C145-9108-D8F54B7ECE93}"/>
              </a:ext>
            </a:extLst>
          </p:cNvPr>
          <p:cNvSpPr/>
          <p:nvPr/>
        </p:nvSpPr>
        <p:spPr>
          <a:xfrm>
            <a:off x="9041630" y="1783826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0229EB-7A13-E745-8D1E-262BDC30CC9D}"/>
              </a:ext>
            </a:extLst>
          </p:cNvPr>
          <p:cNvSpPr/>
          <p:nvPr/>
        </p:nvSpPr>
        <p:spPr>
          <a:xfrm>
            <a:off x="7956648" y="2282797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6DC61C-ADCB-904B-A2D6-1CB34233D6A9}"/>
              </a:ext>
            </a:extLst>
          </p:cNvPr>
          <p:cNvSpPr/>
          <p:nvPr/>
        </p:nvSpPr>
        <p:spPr>
          <a:xfrm>
            <a:off x="5353348" y="2728765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9EF930-AB08-2845-8029-F9F36375CEDD}"/>
              </a:ext>
            </a:extLst>
          </p:cNvPr>
          <p:cNvSpPr/>
          <p:nvPr/>
        </p:nvSpPr>
        <p:spPr>
          <a:xfrm>
            <a:off x="8509385" y="2724363"/>
            <a:ext cx="1160063" cy="1930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Suspended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7545E7-F63A-B540-BF8D-3D60DA4FFE81}"/>
              </a:ext>
            </a:extLst>
          </p:cNvPr>
          <p:cNvSpPr/>
          <p:nvPr/>
        </p:nvSpPr>
        <p:spPr>
          <a:xfrm>
            <a:off x="415637" y="3777221"/>
            <a:ext cx="10652697" cy="2115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E12388F-57BD-6246-8F25-9CB44A0F5575}"/>
              </a:ext>
            </a:extLst>
          </p:cNvPr>
          <p:cNvSpPr/>
          <p:nvPr/>
        </p:nvSpPr>
        <p:spPr>
          <a:xfrm>
            <a:off x="641444" y="4084297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C240414-813C-644A-9244-88B202556709}"/>
              </a:ext>
            </a:extLst>
          </p:cNvPr>
          <p:cNvSpPr/>
          <p:nvPr/>
        </p:nvSpPr>
        <p:spPr>
          <a:xfrm>
            <a:off x="641443" y="4521025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AC0469-52FF-BC43-A436-2FCE60041566}"/>
              </a:ext>
            </a:extLst>
          </p:cNvPr>
          <p:cNvSpPr/>
          <p:nvPr/>
        </p:nvSpPr>
        <p:spPr>
          <a:xfrm>
            <a:off x="641442" y="5019168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679F4A-45E2-F740-A3D9-9596FB2CF600}"/>
              </a:ext>
            </a:extLst>
          </p:cNvPr>
          <p:cNvSpPr/>
          <p:nvPr/>
        </p:nvSpPr>
        <p:spPr>
          <a:xfrm>
            <a:off x="641441" y="5455896"/>
            <a:ext cx="9894627" cy="3138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A383370-2CF1-5042-9BDE-16C6D1576307}"/>
              </a:ext>
            </a:extLst>
          </p:cNvPr>
          <p:cNvSpPr/>
          <p:nvPr/>
        </p:nvSpPr>
        <p:spPr>
          <a:xfrm>
            <a:off x="641440" y="4143730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3F8F0A4-81EF-DA40-8664-EB6E6534569D}"/>
              </a:ext>
            </a:extLst>
          </p:cNvPr>
          <p:cNvSpPr/>
          <p:nvPr/>
        </p:nvSpPr>
        <p:spPr>
          <a:xfrm>
            <a:off x="1139582" y="457165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8C1F61-3C20-8B4F-AB4C-90B6AAF7DA3D}"/>
              </a:ext>
            </a:extLst>
          </p:cNvPr>
          <p:cNvSpPr/>
          <p:nvPr/>
        </p:nvSpPr>
        <p:spPr>
          <a:xfrm>
            <a:off x="2142708" y="4141034"/>
            <a:ext cx="1160063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A135CAD-A4B6-6549-B024-2BFEA9E76D05}"/>
              </a:ext>
            </a:extLst>
          </p:cNvPr>
          <p:cNvSpPr/>
          <p:nvPr/>
        </p:nvSpPr>
        <p:spPr>
          <a:xfrm>
            <a:off x="5281692" y="5072715"/>
            <a:ext cx="3227693" cy="1930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9F3EBA1-BDF2-EE4C-BA71-28C1B1B657D9}"/>
              </a:ext>
            </a:extLst>
          </p:cNvPr>
          <p:cNvSpPr/>
          <p:nvPr/>
        </p:nvSpPr>
        <p:spPr>
          <a:xfrm>
            <a:off x="1985744" y="5529234"/>
            <a:ext cx="4125049" cy="18943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390461D-A71E-F540-8D71-CB41CDC22E89}"/>
              </a:ext>
            </a:extLst>
          </p:cNvPr>
          <p:cNvSpPr/>
          <p:nvPr/>
        </p:nvSpPr>
        <p:spPr>
          <a:xfrm>
            <a:off x="6390593" y="5527427"/>
            <a:ext cx="2726118" cy="1912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D3A7C9-6E75-4B4B-9EFA-6FC1830E861A}"/>
              </a:ext>
            </a:extLst>
          </p:cNvPr>
          <p:cNvSpPr/>
          <p:nvPr/>
        </p:nvSpPr>
        <p:spPr>
          <a:xfrm>
            <a:off x="7601818" y="4589925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4F49AF-16C4-3C40-AE3A-FBF4DCDE4B28}"/>
              </a:ext>
            </a:extLst>
          </p:cNvPr>
          <p:cNvSpPr/>
          <p:nvPr/>
        </p:nvSpPr>
        <p:spPr>
          <a:xfrm>
            <a:off x="7349938" y="4141034"/>
            <a:ext cx="2735795" cy="193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B98C097-7244-B84B-A7DA-5BBDBAB9ED66}"/>
              </a:ext>
            </a:extLst>
          </p:cNvPr>
          <p:cNvSpPr txBox="1"/>
          <p:nvPr/>
        </p:nvSpPr>
        <p:spPr>
          <a:xfrm>
            <a:off x="346226" y="3337284"/>
            <a:ext cx="21649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Desired Execution:</a:t>
            </a:r>
            <a:endParaRPr lang="en-US" sz="1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F66B130-0745-D940-8065-1262AE125DA1}"/>
              </a:ext>
            </a:extLst>
          </p:cNvPr>
          <p:cNvSpPr/>
          <p:nvPr/>
        </p:nvSpPr>
        <p:spPr>
          <a:xfrm>
            <a:off x="3596202" y="4141036"/>
            <a:ext cx="3527929" cy="1930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59D5B06-5844-834A-90E3-F6F94F283D2C}"/>
              </a:ext>
            </a:extLst>
          </p:cNvPr>
          <p:cNvSpPr/>
          <p:nvPr/>
        </p:nvSpPr>
        <p:spPr>
          <a:xfrm>
            <a:off x="2797784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D4FB613-486F-C44C-A8FE-5E2362F04CD1}"/>
              </a:ext>
            </a:extLst>
          </p:cNvPr>
          <p:cNvSpPr/>
          <p:nvPr/>
        </p:nvSpPr>
        <p:spPr>
          <a:xfrm>
            <a:off x="4619769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FA7928F-3E75-474B-8E05-510CB759F245}"/>
              </a:ext>
            </a:extLst>
          </p:cNvPr>
          <p:cNvSpPr/>
          <p:nvPr/>
        </p:nvSpPr>
        <p:spPr>
          <a:xfrm>
            <a:off x="6110793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8DE372E-2DC6-8341-BACA-BEDA08CA1780}"/>
              </a:ext>
            </a:extLst>
          </p:cNvPr>
          <p:cNvSpPr/>
          <p:nvPr/>
        </p:nvSpPr>
        <p:spPr>
          <a:xfrm>
            <a:off x="8987687" y="4586938"/>
            <a:ext cx="1160063" cy="1930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C3E8805-368D-8F4B-AB14-AFB663A1EE1D}"/>
              </a:ext>
            </a:extLst>
          </p:cNvPr>
          <p:cNvSpPr/>
          <p:nvPr/>
        </p:nvSpPr>
        <p:spPr>
          <a:xfrm>
            <a:off x="805226" y="5088891"/>
            <a:ext cx="3316398" cy="1768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Running</a:t>
            </a:r>
          </a:p>
        </p:txBody>
      </p:sp>
    </p:spTree>
    <p:extLst>
      <p:ext uri="{BB962C8B-B14F-4D97-AF65-F5344CB8AC3E}">
        <p14:creationId xmlns:p14="http://schemas.microsoft.com/office/powerpoint/2010/main" val="4067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9521A4A9-2CA3-1E4B-A537-99DEA4B963A4}"/>
              </a:ext>
            </a:extLst>
          </p:cNvPr>
          <p:cNvGrpSpPr/>
          <p:nvPr/>
        </p:nvGrpSpPr>
        <p:grpSpPr>
          <a:xfrm>
            <a:off x="593457" y="1078523"/>
            <a:ext cx="4256490" cy="3666978"/>
            <a:chOff x="593457" y="1078523"/>
            <a:chExt cx="4256490" cy="36669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D4B7FF-786B-8F4B-9565-766AB2417C64}"/>
                </a:ext>
              </a:extLst>
            </p:cNvPr>
            <p:cNvSpPr/>
            <p:nvPr/>
          </p:nvSpPr>
          <p:spPr>
            <a:xfrm>
              <a:off x="593457" y="1078523"/>
              <a:ext cx="4091567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80DCB4B-69FF-7F47-8180-37224CB0CE94}"/>
                </a:ext>
              </a:extLst>
            </p:cNvPr>
            <p:cNvSpPr/>
            <p:nvPr/>
          </p:nvSpPr>
          <p:spPr>
            <a:xfrm>
              <a:off x="735626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6" name="Multidocument 5">
              <a:extLst>
                <a:ext uri="{FF2B5EF4-FFF2-40B4-BE49-F238E27FC236}">
                  <a16:creationId xmlns:a16="http://schemas.microsoft.com/office/drawing/2014/main" id="{E106243B-A112-3A4D-808A-3DB0385664EE}"/>
                </a:ext>
              </a:extLst>
            </p:cNvPr>
            <p:cNvSpPr/>
            <p:nvPr/>
          </p:nvSpPr>
          <p:spPr>
            <a:xfrm>
              <a:off x="1758944" y="1553413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8D9816-7EDF-F54E-BC96-3BA0E9DD70C5}"/>
                </a:ext>
              </a:extLst>
            </p:cNvPr>
            <p:cNvSpPr/>
            <p:nvPr/>
          </p:nvSpPr>
          <p:spPr>
            <a:xfrm>
              <a:off x="1010799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8" name="Folded Corner 7">
              <a:extLst>
                <a:ext uri="{FF2B5EF4-FFF2-40B4-BE49-F238E27FC236}">
                  <a16:creationId xmlns:a16="http://schemas.microsoft.com/office/drawing/2014/main" id="{E4B6AA17-AD6F-1445-974D-F20D1C678A13}"/>
                </a:ext>
              </a:extLst>
            </p:cNvPr>
            <p:cNvSpPr/>
            <p:nvPr/>
          </p:nvSpPr>
          <p:spPr>
            <a:xfrm>
              <a:off x="1758943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9" name="Data 8">
              <a:extLst>
                <a:ext uri="{FF2B5EF4-FFF2-40B4-BE49-F238E27FC236}">
                  <a16:creationId xmlns:a16="http://schemas.microsoft.com/office/drawing/2014/main" id="{CA147F88-A5EA-AE41-81B5-23BB683163AA}"/>
                </a:ext>
              </a:extLst>
            </p:cNvPr>
            <p:cNvSpPr/>
            <p:nvPr/>
          </p:nvSpPr>
          <p:spPr>
            <a:xfrm>
              <a:off x="1659187" y="2634068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5C83A82-3B14-5A43-A767-129B787B90B4}"/>
                </a:ext>
              </a:extLst>
            </p:cNvPr>
            <p:cNvSpPr/>
            <p:nvPr/>
          </p:nvSpPr>
          <p:spPr>
            <a:xfrm>
              <a:off x="2906102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577900-65D1-F54F-8E74-32266C713DE1}"/>
                </a:ext>
              </a:extLst>
            </p:cNvPr>
            <p:cNvSpPr/>
            <p:nvPr/>
          </p:nvSpPr>
          <p:spPr>
            <a:xfrm>
              <a:off x="2541674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BCBA35D-91A6-FA4B-AC2D-037A19B0D09F}"/>
                </a:ext>
              </a:extLst>
            </p:cNvPr>
            <p:cNvSpPr/>
            <p:nvPr/>
          </p:nvSpPr>
          <p:spPr>
            <a:xfrm>
              <a:off x="3163796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F17FA8-A3F1-4741-8E2C-D64567250A91}"/>
                </a:ext>
              </a:extLst>
            </p:cNvPr>
            <p:cNvSpPr/>
            <p:nvPr/>
          </p:nvSpPr>
          <p:spPr>
            <a:xfrm>
              <a:off x="3163796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F411B55-EA2F-4E46-8409-8FEE72694985}"/>
              </a:ext>
            </a:extLst>
          </p:cNvPr>
          <p:cNvSpPr/>
          <p:nvPr/>
        </p:nvSpPr>
        <p:spPr>
          <a:xfrm>
            <a:off x="9883727" y="1694520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529514-BF0A-AA48-9409-46D946AB0D35}"/>
              </a:ext>
            </a:extLst>
          </p:cNvPr>
          <p:cNvSpPr txBox="1"/>
          <p:nvPr/>
        </p:nvSpPr>
        <p:spPr>
          <a:xfrm>
            <a:off x="643260" y="709190"/>
            <a:ext cx="1454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Thread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A03447-AAE2-0346-90DC-1B726669143C}"/>
              </a:ext>
            </a:extLst>
          </p:cNvPr>
          <p:cNvSpPr txBox="1"/>
          <p:nvPr/>
        </p:nvSpPr>
        <p:spPr>
          <a:xfrm>
            <a:off x="6332009" y="746066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Thread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649711-ACC2-7246-AF7D-AA188EB6C0A4}"/>
              </a:ext>
            </a:extLst>
          </p:cNvPr>
          <p:cNvSpPr txBox="1"/>
          <p:nvPr/>
        </p:nvSpPr>
        <p:spPr>
          <a:xfrm>
            <a:off x="610705" y="287079"/>
            <a:ext cx="23814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Architecture: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4CCF23-232A-8949-A898-E57A515541FF}"/>
              </a:ext>
            </a:extLst>
          </p:cNvPr>
          <p:cNvSpPr txBox="1"/>
          <p:nvPr/>
        </p:nvSpPr>
        <p:spPr>
          <a:xfrm>
            <a:off x="610705" y="5136835"/>
            <a:ext cx="7858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Stack: Region in memory where local variable are stored and passed into functions</a:t>
            </a:r>
          </a:p>
          <a:p>
            <a:r>
              <a:rPr lang="en-US" dirty="0"/>
              <a:t>Instruction Pointer: Address of the next instruction to execute. 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FF87D7B-454E-D94B-A8A0-C66846F3444A}"/>
              </a:ext>
            </a:extLst>
          </p:cNvPr>
          <p:cNvGrpSpPr/>
          <p:nvPr/>
        </p:nvGrpSpPr>
        <p:grpSpPr>
          <a:xfrm>
            <a:off x="6332009" y="1078523"/>
            <a:ext cx="5618339" cy="3695699"/>
            <a:chOff x="6332009" y="1078523"/>
            <a:chExt cx="5618339" cy="36956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40477D5-2F88-8847-8047-B35864F10C02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2065799-AD29-EC4C-AE1F-6FDBBB82C3F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9" name="Multidocument 28">
              <a:extLst>
                <a:ext uri="{FF2B5EF4-FFF2-40B4-BE49-F238E27FC236}">
                  <a16:creationId xmlns:a16="http://schemas.microsoft.com/office/drawing/2014/main" id="{5507811E-608B-B040-A410-A60E1110E431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D175BA0-5FAC-C047-B76D-12474AB8FE6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31" name="Folded Corner 30">
              <a:extLst>
                <a:ext uri="{FF2B5EF4-FFF2-40B4-BE49-F238E27FC236}">
                  <a16:creationId xmlns:a16="http://schemas.microsoft.com/office/drawing/2014/main" id="{25707B50-2F6F-2048-B6F1-F8ED1B13761A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2" name="Data 31">
              <a:extLst>
                <a:ext uri="{FF2B5EF4-FFF2-40B4-BE49-F238E27FC236}">
                  <a16:creationId xmlns:a16="http://schemas.microsoft.com/office/drawing/2014/main" id="{E9EE681C-9B91-374B-8FC8-A94340689AD0}"/>
                </a:ext>
              </a:extLst>
            </p:cNvPr>
            <p:cNvSpPr/>
            <p:nvPr/>
          </p:nvSpPr>
          <p:spPr>
            <a:xfrm>
              <a:off x="7467974" y="2623839"/>
              <a:ext cx="1064033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</a:t>
              </a:r>
            </a:p>
            <a:p>
              <a:pPr algn="ctr"/>
              <a:r>
                <a:rPr lang="en-US" sz="1200" dirty="0"/>
                <a:t>(Heap)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5CC64875-FDE8-B448-B09A-66BE0940832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61867DF-98D2-844B-9E03-532C0A3A92EE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449E68A-A099-F145-8654-E123B5C7DB4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D4A848D-1BBA-584B-A4DB-C3790CEAB105}"/>
                </a:ext>
              </a:extLst>
            </p:cNvPr>
            <p:cNvSpPr/>
            <p:nvPr/>
          </p:nvSpPr>
          <p:spPr>
            <a:xfrm>
              <a:off x="8902348" y="3299086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C9037CC-7F9C-D645-BE3D-6726B03780E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8FD963E-FCFB-844F-8A49-329D635AC993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01F93D1-01A3-1A48-ABAB-A1AF82D7D407}"/>
                </a:ext>
              </a:extLst>
            </p:cNvPr>
            <p:cNvSpPr/>
            <p:nvPr/>
          </p:nvSpPr>
          <p:spPr>
            <a:xfrm>
              <a:off x="10564730" y="3299085"/>
              <a:ext cx="1005839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Instruction point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03E42440-2C89-6B49-AC36-71B1EB6585E9}"/>
                </a:ext>
              </a:extLst>
            </p:cNvPr>
            <p:cNvSpPr/>
            <p:nvPr/>
          </p:nvSpPr>
          <p:spPr>
            <a:xfrm>
              <a:off x="7487987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09BA97D-AC2B-5D4D-BC39-BAE7B0DC26FA}"/>
                </a:ext>
              </a:extLst>
            </p:cNvPr>
            <p:cNvSpPr txBox="1"/>
            <p:nvPr/>
          </p:nvSpPr>
          <p:spPr>
            <a:xfrm>
              <a:off x="8728650" y="4404890"/>
              <a:ext cx="21507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Shared by all threads</a:t>
              </a:r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A499044-EA98-4E46-B7F2-E24F2E2D1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40754" y="4398497"/>
              <a:ext cx="336393" cy="19105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771E2BA-8554-8946-B79E-B0EB594F1B95}"/>
              </a:ext>
            </a:extLst>
          </p:cNvPr>
          <p:cNvSpPr/>
          <p:nvPr/>
        </p:nvSpPr>
        <p:spPr>
          <a:xfrm>
            <a:off x="9849999" y="1708161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</a:rPr>
              <a:t>Thread 1</a:t>
            </a:r>
          </a:p>
        </p:txBody>
      </p:sp>
    </p:spTree>
    <p:extLst>
      <p:ext uri="{BB962C8B-B14F-4D97-AF65-F5344CB8AC3E}">
        <p14:creationId xmlns:p14="http://schemas.microsoft.com/office/powerpoint/2010/main" val="12169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3984085" cy="5109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Atomic Operations: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reference assignments are atomic.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get and set references to objects atomically.  (getters and setter are atomic because it refer reference of object.   </a:t>
            </a:r>
            <a:r>
              <a:rPr lang="en-US" b="1" dirty="0" err="1">
                <a:solidFill>
                  <a:schemeClr val="accent6">
                    <a:lumMod val="50000"/>
                  </a:schemeClr>
                </a:solidFill>
              </a:rPr>
              <a:t>this.setName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= name )</a:t>
            </a:r>
          </a:p>
          <a:p>
            <a:pPr lvl="1"/>
            <a:r>
              <a:rPr lang="en-US" dirty="0"/>
              <a:t> Object a. = new Object();</a:t>
            </a:r>
          </a:p>
          <a:p>
            <a:pPr lvl="1"/>
            <a:r>
              <a:rPr lang="en-US" dirty="0"/>
              <a:t> Object b = new Object();</a:t>
            </a:r>
          </a:p>
          <a:p>
            <a:pPr lvl="1"/>
            <a:r>
              <a:rPr lang="en-US" dirty="0"/>
              <a:t> a = b 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assignment for primitive types. </a:t>
            </a:r>
            <a:r>
              <a:rPr lang="en-US" dirty="0">
                <a:solidFill>
                  <a:srgbClr val="FF0000"/>
                </a:solidFill>
              </a:rPr>
              <a:t>Expect long and double.( long and double 64 bits) 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Variable defined as volatile.</a:t>
            </a:r>
          </a:p>
          <a:p>
            <a:pPr lvl="1"/>
            <a:r>
              <a:rPr lang="en-US" dirty="0"/>
              <a:t> volatile double x = 1.0;</a:t>
            </a:r>
          </a:p>
          <a:p>
            <a:pPr lvl="1"/>
            <a:r>
              <a:rPr lang="en-US" dirty="0"/>
              <a:t> volatile double y = 2.0;</a:t>
            </a:r>
          </a:p>
          <a:p>
            <a:pPr lvl="1"/>
            <a:r>
              <a:rPr lang="en-US" dirty="0"/>
              <a:t> x = y;  //atomic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Classes in the </a:t>
            </a:r>
            <a:r>
              <a:rPr lang="en-US" dirty="0" err="1"/>
              <a:t>java.util.concurrent.atomic</a:t>
            </a:r>
            <a:r>
              <a:rPr lang="en-US" dirty="0"/>
              <a:t> package.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Reference: …………..  Link to  </a:t>
            </a:r>
            <a:r>
              <a:rPr lang="en-US" dirty="0" err="1"/>
              <a:t>AtomicOperationCheck</a:t>
            </a:r>
            <a:r>
              <a:rPr lang="en-US" dirty="0"/>
              <a:t> link</a:t>
            </a:r>
          </a:p>
          <a:p>
            <a:pPr lvl="1"/>
            <a:endParaRPr lang="en-US" sz="1200" dirty="0">
              <a:solidFill>
                <a:srgbClr val="FF0000"/>
              </a:solidFill>
            </a:endParaRPr>
          </a:p>
          <a:p>
            <a:endParaRPr lang="en-US" sz="1200" dirty="0">
              <a:solidFill>
                <a:srgbClr val="FF0000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C676304-60D7-CF4B-BE42-BA6ADEB3B537}"/>
              </a:ext>
            </a:extLst>
          </p:cNvPr>
          <p:cNvGrpSpPr/>
          <p:nvPr/>
        </p:nvGrpSpPr>
        <p:grpSpPr>
          <a:xfrm>
            <a:off x="2088107" y="2467330"/>
            <a:ext cx="5895832" cy="655095"/>
            <a:chOff x="1924334" y="2440035"/>
            <a:chExt cx="5895832" cy="6550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7C97E7D-BF95-1645-8680-8E9C58BD02C8}"/>
                </a:ext>
              </a:extLst>
            </p:cNvPr>
            <p:cNvSpPr/>
            <p:nvPr/>
          </p:nvSpPr>
          <p:spPr>
            <a:xfrm>
              <a:off x="1924334" y="2440036"/>
              <a:ext cx="887104" cy="23201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Upper 32 bits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C876CF2-7FA2-4645-9D45-0E2F7FB33D89}"/>
                </a:ext>
              </a:extLst>
            </p:cNvPr>
            <p:cNvSpPr/>
            <p:nvPr/>
          </p:nvSpPr>
          <p:spPr>
            <a:xfrm>
              <a:off x="2893324" y="2440036"/>
              <a:ext cx="887104" cy="23201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Lower 32 bits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D429073-2E4B-5949-8604-0436E30C0D1B}"/>
                </a:ext>
              </a:extLst>
            </p:cNvPr>
            <p:cNvSpPr/>
            <p:nvPr/>
          </p:nvSpPr>
          <p:spPr>
            <a:xfrm>
              <a:off x="2282587" y="2714449"/>
              <a:ext cx="1057702" cy="24347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Long / double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3AD4A8-C3E0-8145-85D2-6CB08B38C897}"/>
                </a:ext>
              </a:extLst>
            </p:cNvPr>
            <p:cNvSpPr/>
            <p:nvPr/>
          </p:nvSpPr>
          <p:spPr>
            <a:xfrm>
              <a:off x="4384195" y="2647304"/>
              <a:ext cx="720067" cy="1763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 = Y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AD3FA6-3181-AB4C-AB30-B8E5CFAA4027}"/>
                </a:ext>
              </a:extLst>
            </p:cNvPr>
            <p:cNvSpPr/>
            <p:nvPr/>
          </p:nvSpPr>
          <p:spPr>
            <a:xfrm>
              <a:off x="5455543" y="2440035"/>
              <a:ext cx="2364623" cy="27441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x.lower_32_bits            y.lower_32_bits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3F7166-A0B1-BA4B-BB5B-2370B8BD75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556042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0603EB3-0C67-D64F-87FA-7E9A32E1184B}"/>
                </a:ext>
              </a:extLst>
            </p:cNvPr>
            <p:cNvSpPr/>
            <p:nvPr/>
          </p:nvSpPr>
          <p:spPr>
            <a:xfrm>
              <a:off x="5455543" y="2820716"/>
              <a:ext cx="2364623" cy="27441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x.upper_32_bits            y.upper_32_bits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0B32755-9917-AA4B-88C0-B742F00293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8672" y="2957923"/>
              <a:ext cx="2110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5D910AB4-140A-DC44-979F-A20A3780F2F3}"/>
                </a:ext>
              </a:extLst>
            </p:cNvPr>
            <p:cNvSpPr/>
            <p:nvPr/>
          </p:nvSpPr>
          <p:spPr>
            <a:xfrm>
              <a:off x="5104263" y="2556042"/>
              <a:ext cx="232012" cy="40188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559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671914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Condition when multiple thread are accessing a share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At least one thread is modifying the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timing of thread scheduling may cause incorrect results.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The core of the problem is non atomic operation performed on the shared resource</a:t>
            </a:r>
            <a:r>
              <a:rPr lang="en-US" sz="1200" dirty="0"/>
              <a:t>. 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3C0C75-FD8B-814E-8A0D-BAC4EBB0578B}"/>
              </a:ext>
            </a:extLst>
          </p:cNvPr>
          <p:cNvSpPr txBox="1"/>
          <p:nvPr/>
        </p:nvSpPr>
        <p:spPr>
          <a:xfrm>
            <a:off x="415636" y="1684188"/>
            <a:ext cx="5203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Race Conditions - solution: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Identification of the critical section where the race condition is happening.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Protection of the critical section by a synchronized block.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CFD03A-B40A-C94A-B42A-0197C4010796}"/>
              </a:ext>
            </a:extLst>
          </p:cNvPr>
          <p:cNvSpPr txBox="1"/>
          <p:nvPr/>
        </p:nvSpPr>
        <p:spPr>
          <a:xfrm>
            <a:off x="415636" y="2612697"/>
            <a:ext cx="6807954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200" dirty="0"/>
              <a:t>Executors not follow specified procedure in code.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Compiler and CPU may execute the instruction out of order to optimize performance and utilization.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They will do so while maintain the logical correctness of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Out of order execution by the compiler and CPU are important features to speed up the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/>
              <a:t>The compiler rearrange instruction for better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Branch prediction  ( optimized loops, if statement, etc..)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Vectorization – parallel instruction execution.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Prefetching instructions – better cache performance.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CPU re-arrange instructions for better hardware units utilization.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Reference: ……… link to </a:t>
            </a:r>
            <a:r>
              <a:rPr lang="en-US" sz="1200" dirty="0" err="1"/>
              <a:t>RaceConditionCheck</a:t>
            </a:r>
            <a:endParaRPr lang="en-US" sz="1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A3FDBF-2DA1-354F-8111-10CFC2EE8D2C}"/>
              </a:ext>
            </a:extLst>
          </p:cNvPr>
          <p:cNvSpPr txBox="1"/>
          <p:nvPr/>
        </p:nvSpPr>
        <p:spPr>
          <a:xfrm>
            <a:off x="415636" y="5049312"/>
            <a:ext cx="462998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Data Race Solutions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Establish a </a:t>
            </a:r>
            <a:r>
              <a:rPr lang="en-US" sz="1400" b="1" dirty="0"/>
              <a:t>Happens - Before </a:t>
            </a:r>
            <a:r>
              <a:rPr lang="en-US" sz="1200" dirty="0"/>
              <a:t>semantics by one of these methods: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Synchronization of methods which modify shared variables.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Declaration of share variables with the volatile keyword. </a:t>
            </a:r>
          </a:p>
        </p:txBody>
      </p:sp>
    </p:spTree>
    <p:extLst>
      <p:ext uri="{BB962C8B-B14F-4D97-AF65-F5344CB8AC3E}">
        <p14:creationId xmlns:p14="http://schemas.microsoft.com/office/powerpoint/2010/main" val="1604204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495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Locking &amp; Deadlocks.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588AAC2-A320-D647-8B82-2B525593A335}"/>
              </a:ext>
            </a:extLst>
          </p:cNvPr>
          <p:cNvGrpSpPr/>
          <p:nvPr/>
        </p:nvGrpSpPr>
        <p:grpSpPr>
          <a:xfrm>
            <a:off x="415637" y="785107"/>
            <a:ext cx="4312693" cy="2361062"/>
            <a:chOff x="791570" y="1910687"/>
            <a:chExt cx="4312693" cy="201986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1702CB1-7B5E-B14F-B751-548947D36620}"/>
                </a:ext>
              </a:extLst>
            </p:cNvPr>
            <p:cNvSpPr/>
            <p:nvPr/>
          </p:nvSpPr>
          <p:spPr>
            <a:xfrm>
              <a:off x="791570" y="1910687"/>
              <a:ext cx="4312693" cy="2019868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9040816-D48B-5F4F-8C34-7A5D8CF0475D}"/>
                </a:ext>
              </a:extLst>
            </p:cNvPr>
            <p:cNvSpPr/>
            <p:nvPr/>
          </p:nvSpPr>
          <p:spPr>
            <a:xfrm>
              <a:off x="2661313" y="2169994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21BD7C71-1D16-7540-8BF1-6451A194446C}"/>
                </a:ext>
              </a:extLst>
            </p:cNvPr>
            <p:cNvSpPr/>
            <p:nvPr/>
          </p:nvSpPr>
          <p:spPr>
            <a:xfrm rot="9135721">
              <a:off x="2251881" y="2470245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BDCB028-E87B-9F45-BA17-FC690DA5108C}"/>
                </a:ext>
              </a:extLst>
            </p:cNvPr>
            <p:cNvSpPr/>
            <p:nvPr/>
          </p:nvSpPr>
          <p:spPr>
            <a:xfrm>
              <a:off x="1740659" y="2616485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9DB0143-D26A-4546-8307-32C58119C7AE}"/>
                </a:ext>
              </a:extLst>
            </p:cNvPr>
            <p:cNvSpPr/>
            <p:nvPr/>
          </p:nvSpPr>
          <p:spPr>
            <a:xfrm rot="9135721">
              <a:off x="1357987" y="2976042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FB82365-2F6B-FD46-A974-59B3D629A55C}"/>
                </a:ext>
              </a:extLst>
            </p:cNvPr>
            <p:cNvSpPr/>
            <p:nvPr/>
          </p:nvSpPr>
          <p:spPr>
            <a:xfrm>
              <a:off x="873525" y="3194523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B1CE4CE-9D43-8A4C-A1CD-21A3A0D1A6E2}"/>
                </a:ext>
              </a:extLst>
            </p:cNvPr>
            <p:cNvSpPr/>
            <p:nvPr/>
          </p:nvSpPr>
          <p:spPr>
            <a:xfrm rot="2706197">
              <a:off x="3135310" y="2496221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12E2D34-715A-E843-98F2-E7BEB497262E}"/>
                </a:ext>
              </a:extLst>
            </p:cNvPr>
            <p:cNvSpPr/>
            <p:nvPr/>
          </p:nvSpPr>
          <p:spPr>
            <a:xfrm>
              <a:off x="3493697" y="2675791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0F8E2FBF-946A-DE41-9A82-08D1148F4E29}"/>
                </a:ext>
              </a:extLst>
            </p:cNvPr>
            <p:cNvSpPr/>
            <p:nvPr/>
          </p:nvSpPr>
          <p:spPr>
            <a:xfrm rot="2807163">
              <a:off x="3852483" y="3113576"/>
              <a:ext cx="409432" cy="247555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43A053-32EE-CB43-83A0-D473B2D55A91}"/>
                </a:ext>
              </a:extLst>
            </p:cNvPr>
            <p:cNvSpPr/>
            <p:nvPr/>
          </p:nvSpPr>
          <p:spPr>
            <a:xfrm>
              <a:off x="4170324" y="3325770"/>
              <a:ext cx="450377" cy="42308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546AA08-12E5-C242-A7CF-9A82BEE05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679" y="1970044"/>
              <a:ext cx="310256" cy="31025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D89BE25-9AAB-FB41-B9AF-CF61B0DCD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5895" y="2367607"/>
              <a:ext cx="310256" cy="31025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49F6D5E-0915-1E44-ABC3-781CFADC0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125" y="2840924"/>
              <a:ext cx="310256" cy="31025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67304AE-F5A9-0C42-B953-34A6F1F5F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14082" y="2341186"/>
              <a:ext cx="310256" cy="310256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2B384FA-2862-3E48-8A15-0C818EB71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55473" y="3028056"/>
              <a:ext cx="310256" cy="310256"/>
            </a:xfrm>
            <a:prstGeom prst="rect">
              <a:avLst/>
            </a:prstGeom>
          </p:spPr>
        </p:pic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D546214-28D7-E640-A6B4-52376C6BF4D4}"/>
              </a:ext>
            </a:extLst>
          </p:cNvPr>
          <p:cNvSpPr/>
          <p:nvPr/>
        </p:nvSpPr>
        <p:spPr>
          <a:xfrm>
            <a:off x="5863382" y="854491"/>
            <a:ext cx="4312693" cy="23277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4855808-096B-194C-944E-382BB410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047" y="981224"/>
            <a:ext cx="2232885" cy="170527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6A678804-9417-8D4A-917A-98389C1A31A8}"/>
              </a:ext>
            </a:extLst>
          </p:cNvPr>
          <p:cNvSpPr/>
          <p:nvPr/>
        </p:nvSpPr>
        <p:spPr>
          <a:xfrm>
            <a:off x="7787882" y="1159682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71C3FB20-AB4F-A845-9A87-C735B94D1634}"/>
              </a:ext>
            </a:extLst>
          </p:cNvPr>
          <p:cNvSpPr/>
          <p:nvPr/>
        </p:nvSpPr>
        <p:spPr>
          <a:xfrm rot="9135721">
            <a:off x="7378450" y="1459933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829A50-CAE9-314E-8907-A21EE5769628}"/>
              </a:ext>
            </a:extLst>
          </p:cNvPr>
          <p:cNvSpPr/>
          <p:nvPr/>
        </p:nvSpPr>
        <p:spPr>
          <a:xfrm>
            <a:off x="6893988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9F89AC47-66C7-424B-BBB5-CFBD81A89F63}"/>
              </a:ext>
            </a:extLst>
          </p:cNvPr>
          <p:cNvSpPr/>
          <p:nvPr/>
        </p:nvSpPr>
        <p:spPr>
          <a:xfrm rot="9135721">
            <a:off x="6484556" y="1965730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9A5B16D-59D4-2C4D-A25A-CBB02E9E4860}"/>
              </a:ext>
            </a:extLst>
          </p:cNvPr>
          <p:cNvSpPr/>
          <p:nvPr/>
        </p:nvSpPr>
        <p:spPr>
          <a:xfrm>
            <a:off x="6000094" y="2184211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6C9EC37F-26EC-FD4D-BC0E-5ADEB52ADC12}"/>
              </a:ext>
            </a:extLst>
          </p:cNvPr>
          <p:cNvSpPr/>
          <p:nvPr/>
        </p:nvSpPr>
        <p:spPr>
          <a:xfrm rot="2706197">
            <a:off x="8261879" y="1485909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87DDD2A-E9E1-2844-8C31-C03BB0E825DB}"/>
              </a:ext>
            </a:extLst>
          </p:cNvPr>
          <p:cNvSpPr/>
          <p:nvPr/>
        </p:nvSpPr>
        <p:spPr>
          <a:xfrm>
            <a:off x="8620266" y="1665479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D895B8E4-F987-364F-A1F5-DD77DE74CAC6}"/>
              </a:ext>
            </a:extLst>
          </p:cNvPr>
          <p:cNvSpPr/>
          <p:nvPr/>
        </p:nvSpPr>
        <p:spPr>
          <a:xfrm rot="2807163">
            <a:off x="8979052" y="2103264"/>
            <a:ext cx="409432" cy="247555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68A1B2A-8BFD-FD44-87A4-7DABCB7E4E83}"/>
              </a:ext>
            </a:extLst>
          </p:cNvPr>
          <p:cNvSpPr/>
          <p:nvPr/>
        </p:nvSpPr>
        <p:spPr>
          <a:xfrm>
            <a:off x="9296893" y="2315458"/>
            <a:ext cx="450377" cy="42308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F6A3B0-00B9-2B46-B97C-3C777EFE4361}"/>
              </a:ext>
            </a:extLst>
          </p:cNvPr>
          <p:cNvSpPr txBox="1"/>
          <p:nvPr/>
        </p:nvSpPr>
        <p:spPr>
          <a:xfrm>
            <a:off x="415637" y="3231396"/>
            <a:ext cx="5234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Individual LOCK for every shared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let threads to access shared resources same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let thread to smooth run. </a:t>
            </a:r>
            <a:r>
              <a:rPr lang="en-US" sz="1400" dirty="0">
                <a:hlinkClick r:id="rId3" action="ppaction://hlinksldjump"/>
              </a:rPr>
              <a:t>Desired Execution</a:t>
            </a:r>
            <a:r>
              <a:rPr lang="en-US" sz="1400" dirty="0"/>
              <a:t> :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9C08D1-4D81-FE46-A0FB-DBF1E654CF9F}"/>
              </a:ext>
            </a:extLst>
          </p:cNvPr>
          <p:cNvSpPr txBox="1"/>
          <p:nvPr/>
        </p:nvSpPr>
        <p:spPr>
          <a:xfrm>
            <a:off x="5863382" y="3366164"/>
            <a:ext cx="6133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Coarse-Grained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One single LOCK for all the shared resources.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Very simple to maintain.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will block whole object. Any other thread cant access any other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  </a:t>
            </a:r>
            <a:r>
              <a:rPr lang="en-US" sz="1400" dirty="0">
                <a:hlinkClick r:id="rId3" action="ppaction://hlinksldjump"/>
              </a:rPr>
              <a:t>Issues with Synchronization  </a:t>
            </a:r>
            <a:endParaRPr lang="en-US" sz="1400" dirty="0"/>
          </a:p>
          <a:p>
            <a:r>
              <a:rPr lang="en-US" dirty="0"/>
              <a:t>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C993260-4CBA-DF4E-B8DF-37FBC536EDE0}"/>
              </a:ext>
            </a:extLst>
          </p:cNvPr>
          <p:cNvGrpSpPr/>
          <p:nvPr/>
        </p:nvGrpSpPr>
        <p:grpSpPr>
          <a:xfrm>
            <a:off x="6310085" y="4781171"/>
            <a:ext cx="4313020" cy="1722519"/>
            <a:chOff x="7315200" y="1161172"/>
            <a:chExt cx="4313020" cy="172251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9143E2-5FB2-AA4A-B164-8D3726A17F60}"/>
                </a:ext>
              </a:extLst>
            </p:cNvPr>
            <p:cNvSpPr txBox="1"/>
            <p:nvPr/>
          </p:nvSpPr>
          <p:spPr>
            <a:xfrm>
              <a:off x="9225887" y="1252475"/>
              <a:ext cx="240233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synchronized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C06B1E-FAB9-8649-8FFF-C31B22AF4CD1}"/>
                </a:ext>
              </a:extLst>
            </p:cNvPr>
            <p:cNvSpPr/>
            <p:nvPr/>
          </p:nvSpPr>
          <p:spPr>
            <a:xfrm>
              <a:off x="7315200" y="1351128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F6675CA-9392-1048-864B-D5AA98A74ABA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1514902"/>
              <a:ext cx="764275" cy="313898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717F89D-164A-ED42-B79C-C208878995DC}"/>
                </a:ext>
              </a:extLst>
            </p:cNvPr>
            <p:cNvSpPr/>
            <p:nvPr/>
          </p:nvSpPr>
          <p:spPr>
            <a:xfrm>
              <a:off x="7315200" y="1958900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208A4B9-BD65-D241-B20A-FDE280E7227E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2068082"/>
              <a:ext cx="764275" cy="4021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9FE47C5-8820-6B45-BFED-EE8BE5042DEF}"/>
                </a:ext>
              </a:extLst>
            </p:cNvPr>
            <p:cNvCxnSpPr/>
            <p:nvPr/>
          </p:nvCxnSpPr>
          <p:spPr>
            <a:xfrm>
              <a:off x="8911987" y="2091227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4970003-2A4D-5B48-BEA8-C30A7AEF98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8" y="2138547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7F6113B-A750-D546-86A6-6007E1A31E97}"/>
                </a:ext>
              </a:extLst>
            </p:cNvPr>
            <p:cNvGrpSpPr/>
            <p:nvPr/>
          </p:nvGrpSpPr>
          <p:grpSpPr>
            <a:xfrm>
              <a:off x="8743288" y="1161172"/>
              <a:ext cx="419287" cy="641445"/>
              <a:chOff x="5895833" y="1828800"/>
              <a:chExt cx="419287" cy="641445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E6A6D99-450B-994A-9AF0-430284097A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D3175E67-064C-C84D-8720-65DC1D117367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77684D7-0962-0A42-AA74-DD5D29CFC0C2}"/>
              </a:ext>
            </a:extLst>
          </p:cNvPr>
          <p:cNvGrpSpPr/>
          <p:nvPr/>
        </p:nvGrpSpPr>
        <p:grpSpPr>
          <a:xfrm>
            <a:off x="541492" y="4281054"/>
            <a:ext cx="4313020" cy="2400657"/>
            <a:chOff x="7315199" y="3082029"/>
            <a:chExt cx="4313020" cy="240065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7A58BA7-2BFF-104B-9246-530B742D3665}"/>
                </a:ext>
              </a:extLst>
            </p:cNvPr>
            <p:cNvSpPr txBox="1"/>
            <p:nvPr/>
          </p:nvSpPr>
          <p:spPr>
            <a:xfrm>
              <a:off x="9225886" y="3082029"/>
              <a:ext cx="2402333" cy="240065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000080"/>
                  </a:solidFill>
                </a:rPr>
                <a:t>public class </a:t>
              </a:r>
              <a:r>
                <a:rPr lang="en-US" sz="1000" dirty="0" err="1"/>
                <a:t>ClassWithCriticalSection</a:t>
              </a:r>
              <a:r>
                <a:rPr lang="en-US" sz="1000" dirty="0"/>
                <a:t> {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6">
                      <a:lumMod val="50000"/>
                    </a:schemeClr>
                  </a:solidFill>
                </a:rPr>
                <a:t>Object lock1 = new Object();</a:t>
              </a:r>
            </a:p>
            <a:p>
              <a:r>
                <a:rPr lang="en-US" sz="1000" dirty="0"/>
                <a:t>    </a:t>
              </a:r>
              <a:r>
                <a:rPr lang="en-US" sz="1000" b="1" u="sng" dirty="0">
                  <a:solidFill>
                    <a:schemeClr val="accent2"/>
                  </a:solidFill>
                </a:rPr>
                <a:t>Object lock2 = new Object();</a:t>
              </a:r>
              <a:br>
                <a:rPr lang="en-US" sz="1000" b="1" u="sng" dirty="0">
                  <a:solidFill>
                    <a:schemeClr val="accent2"/>
                  </a:solidFill>
                </a:rPr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methodA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synchronized(lock1) {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r>
                <a:rPr lang="en-US" sz="1000" dirty="0"/>
                <a:t>    </a:t>
              </a:r>
              <a:r>
                <a:rPr lang="en-US" sz="1000" b="1" dirty="0">
                  <a:solidFill>
                    <a:srgbClr val="000080"/>
                  </a:solidFill>
                </a:rPr>
                <a:t>public void </a:t>
              </a:r>
              <a:r>
                <a:rPr lang="en-US" sz="1000" dirty="0" err="1"/>
                <a:t>methodB</a:t>
              </a:r>
              <a:r>
                <a:rPr lang="en-US" sz="1000" dirty="0"/>
                <a:t>() {</a:t>
              </a:r>
              <a:br>
                <a:rPr lang="en-US" sz="1000" dirty="0"/>
              </a:br>
              <a:r>
                <a:rPr lang="en-US" sz="1000" dirty="0"/>
                <a:t>          </a:t>
              </a:r>
              <a:r>
                <a:rPr lang="en-US" sz="1000" b="1" dirty="0">
                  <a:solidFill>
                    <a:schemeClr val="accent2"/>
                  </a:solidFill>
                </a:rPr>
                <a:t>synchronized(lock2) {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       …</a:t>
              </a:r>
            </a:p>
            <a:p>
              <a:r>
                <a:rPr lang="en-US" sz="1000" b="1" dirty="0">
                  <a:solidFill>
                    <a:schemeClr val="accent2"/>
                  </a:solidFill>
                </a:rPr>
                <a:t>          }</a:t>
              </a:r>
              <a:r>
                <a:rPr lang="en-US" sz="1000" dirty="0"/>
                <a:t>	</a:t>
              </a:r>
              <a:br>
                <a:rPr lang="en-US" sz="1000" dirty="0"/>
              </a:br>
              <a:r>
                <a:rPr lang="en-US" sz="1000" dirty="0"/>
                <a:t>    }</a:t>
              </a:r>
              <a:br>
                <a:rPr lang="en-US" sz="1000" dirty="0"/>
              </a:br>
              <a:br>
                <a:rPr lang="en-US" sz="1000" dirty="0"/>
              </a:br>
              <a:r>
                <a:rPr lang="en-US" sz="1000" dirty="0"/>
                <a:t>}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D4537F5-88AE-FE42-86A8-5CACADEA9FAA}"/>
                </a:ext>
              </a:extLst>
            </p:cNvPr>
            <p:cNvSpPr/>
            <p:nvPr/>
          </p:nvSpPr>
          <p:spPr>
            <a:xfrm>
              <a:off x="7315200" y="3495475"/>
              <a:ext cx="1364776" cy="21836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A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0EA9825-BFC7-5846-9084-05B9EE219ADD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6" y="3659249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1B63A4C-88EF-1F48-A5BB-04162CF5F8C0}"/>
                </a:ext>
              </a:extLst>
            </p:cNvPr>
            <p:cNvSpPr/>
            <p:nvPr/>
          </p:nvSpPr>
          <p:spPr>
            <a:xfrm>
              <a:off x="7315199" y="4492518"/>
              <a:ext cx="1364776" cy="21836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Thread B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CEE3173-CD7D-BC44-930A-5721F52B9A84}"/>
                </a:ext>
              </a:extLst>
            </p:cNvPr>
            <p:cNvCxnSpPr>
              <a:cxnSpLocks/>
            </p:cNvCxnSpPr>
            <p:nvPr/>
          </p:nvCxnSpPr>
          <p:spPr>
            <a:xfrm>
              <a:off x="8679975" y="4589701"/>
              <a:ext cx="764275" cy="16212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C0F62A18-1732-E346-BB5F-2000D15803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9975" y="4063640"/>
              <a:ext cx="764275" cy="396409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8808AC5-99D3-0946-909E-F1CCEAA4CBA6}"/>
                </a:ext>
              </a:extLst>
            </p:cNvPr>
            <p:cNvCxnSpPr/>
            <p:nvPr/>
          </p:nvCxnSpPr>
          <p:spPr>
            <a:xfrm>
              <a:off x="8911986" y="4105611"/>
              <a:ext cx="313899" cy="32754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674EE3C-6773-A04E-81F2-A7AF961118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1987" y="4152931"/>
              <a:ext cx="313899" cy="280226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EECF0E83-6432-6345-A8DF-9A05F84A6762}"/>
                </a:ext>
              </a:extLst>
            </p:cNvPr>
            <p:cNvGrpSpPr/>
            <p:nvPr/>
          </p:nvGrpSpPr>
          <p:grpSpPr>
            <a:xfrm>
              <a:off x="8743288" y="3301061"/>
              <a:ext cx="419287" cy="641445"/>
              <a:chOff x="5895833" y="1828800"/>
              <a:chExt cx="419287" cy="641445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8339650C-908D-D442-9699-DDE48A807E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8566204-758F-A44E-B398-DC12646F7D9E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EE18D46-25CD-2343-AA16-F1BECD10F99A}"/>
                </a:ext>
              </a:extLst>
            </p:cNvPr>
            <p:cNvGrpSpPr/>
            <p:nvPr/>
          </p:nvGrpSpPr>
          <p:grpSpPr>
            <a:xfrm>
              <a:off x="8670041" y="4515668"/>
              <a:ext cx="419287" cy="641445"/>
              <a:chOff x="5895833" y="1828800"/>
              <a:chExt cx="419287" cy="641445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8C3524BC-14E7-594E-A454-B37010A5B4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95833" y="2306472"/>
                <a:ext cx="272954" cy="163773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EF1DAF9A-C06D-E045-8981-3037AADFCA36}"/>
                  </a:ext>
                </a:extLst>
              </p:cNvPr>
              <p:cNvCxnSpPr/>
              <p:nvPr/>
            </p:nvCxnSpPr>
            <p:spPr>
              <a:xfrm flipV="1">
                <a:off x="6168788" y="1828800"/>
                <a:ext cx="146332" cy="641445"/>
              </a:xfrm>
              <a:prstGeom prst="line">
                <a:avLst/>
              </a:prstGeom>
              <a:ln w="381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51720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7001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Deadlock:</a:t>
            </a:r>
          </a:p>
          <a:p>
            <a:r>
              <a:rPr lang="en-US" sz="2000" dirty="0"/>
              <a:t>This is the state where </a:t>
            </a:r>
            <a:r>
              <a:rPr lang="en-US" sz="2000" b="1" dirty="0"/>
              <a:t>“IF YOU MOVE FIRST I WILL MOVE”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E81B17-9F91-D74F-AE91-A1C81804F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468" y="463291"/>
            <a:ext cx="2922562" cy="212079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23FFB7A-7444-3246-99A0-C2BED5034906}"/>
              </a:ext>
            </a:extLst>
          </p:cNvPr>
          <p:cNvGrpSpPr/>
          <p:nvPr/>
        </p:nvGrpSpPr>
        <p:grpSpPr>
          <a:xfrm>
            <a:off x="415638" y="971122"/>
            <a:ext cx="7418178" cy="2536353"/>
            <a:chOff x="415637" y="1458402"/>
            <a:chExt cx="7447815" cy="277802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8C10330F-39E1-7941-9BCF-D48055FACAA7}"/>
                </a:ext>
              </a:extLst>
            </p:cNvPr>
            <p:cNvSpPr/>
            <p:nvPr/>
          </p:nvSpPr>
          <p:spPr>
            <a:xfrm>
              <a:off x="4637775" y="1458402"/>
              <a:ext cx="3225677" cy="277802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E31762-7669-414B-8132-9A2A5A5E6E25}"/>
                </a:ext>
              </a:extLst>
            </p:cNvPr>
            <p:cNvSpPr/>
            <p:nvPr/>
          </p:nvSpPr>
          <p:spPr>
            <a:xfrm>
              <a:off x="415637" y="1847108"/>
              <a:ext cx="1317629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1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lock(A)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  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6BD37FF-1486-3948-8F44-D533C9320D2A}"/>
                </a:ext>
              </a:extLst>
            </p:cNvPr>
            <p:cNvSpPr/>
            <p:nvPr/>
          </p:nvSpPr>
          <p:spPr>
            <a:xfrm>
              <a:off x="2118760" y="1847108"/>
              <a:ext cx="1320476" cy="16260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tx1"/>
                  </a:solidFill>
                </a:rPr>
                <a:t>Thread 2</a:t>
              </a:r>
            </a:p>
            <a:p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 lock(B)</a:t>
              </a:r>
            </a:p>
            <a:p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   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delete(B,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  add(A, Item)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  </a:t>
              </a:r>
              <a:r>
                <a:rPr lang="en-US" sz="1200" dirty="0">
                  <a:solidFill>
                    <a:schemeClr val="accent2">
                      <a:lumMod val="75000"/>
                    </a:schemeClr>
                  </a:solidFill>
                </a:rPr>
                <a:t>unlock(A)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>
                  <a:solidFill>
                    <a:schemeClr val="accent6">
                      <a:lumMod val="75000"/>
                    </a:schemeClr>
                  </a:solidFill>
                </a:rPr>
                <a:t>unlock(B)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DE5C85-F0D6-B645-B5CA-F1514F42E3FD}"/>
                </a:ext>
              </a:extLst>
            </p:cNvPr>
            <p:cNvSpPr txBox="1"/>
            <p:nvPr/>
          </p:nvSpPr>
          <p:spPr>
            <a:xfrm>
              <a:off x="4873824" y="1539331"/>
              <a:ext cx="2034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u="sng" dirty="0"/>
                <a:t>Possible Execution Order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F9A59E9-81AF-C64E-8314-8F303845283C}"/>
                </a:ext>
              </a:extLst>
            </p:cNvPr>
            <p:cNvSpPr/>
            <p:nvPr/>
          </p:nvSpPr>
          <p:spPr>
            <a:xfrm>
              <a:off x="4845495" y="1847108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EB40E5-9BC4-4344-A939-368436062434}"/>
                </a:ext>
              </a:extLst>
            </p:cNvPr>
            <p:cNvSpPr/>
            <p:nvPr/>
          </p:nvSpPr>
          <p:spPr>
            <a:xfrm>
              <a:off x="6393531" y="1869543"/>
              <a:ext cx="10236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u="sng" dirty="0"/>
                <a:t>Thread 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40A7383-36C6-CF40-B20A-30D28DCE21BF}"/>
                </a:ext>
              </a:extLst>
            </p:cNvPr>
            <p:cNvSpPr/>
            <p:nvPr/>
          </p:nvSpPr>
          <p:spPr>
            <a:xfrm>
              <a:off x="4873824" y="2238875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1. Lock A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78C1DF-1746-7C45-AD75-D2BB027C399B}"/>
                </a:ext>
              </a:extLst>
            </p:cNvPr>
            <p:cNvSpPr/>
            <p:nvPr/>
          </p:nvSpPr>
          <p:spPr>
            <a:xfrm>
              <a:off x="6393531" y="2543144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2. Lock B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7312F5-44E3-AB4B-9B28-C895FCEDAE3E}"/>
                </a:ext>
              </a:extLst>
            </p:cNvPr>
            <p:cNvSpPr/>
            <p:nvPr/>
          </p:nvSpPr>
          <p:spPr>
            <a:xfrm>
              <a:off x="6393530" y="2873342"/>
              <a:ext cx="1254021" cy="3042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3. Lock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7150D4B-1DAE-1141-BCA8-08B8E99FA957}"/>
                </a:ext>
              </a:extLst>
            </p:cNvPr>
            <p:cNvSpPr/>
            <p:nvPr/>
          </p:nvSpPr>
          <p:spPr>
            <a:xfrm>
              <a:off x="4873824" y="3168932"/>
              <a:ext cx="1254021" cy="3042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4. Lock B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0CCD8B5-1375-5D4C-BBC1-25A9E606D74F}"/>
                </a:ext>
              </a:extLst>
            </p:cNvPr>
            <p:cNvSpPr/>
            <p:nvPr/>
          </p:nvSpPr>
          <p:spPr>
            <a:xfrm>
              <a:off x="5241129" y="3627833"/>
              <a:ext cx="1664241" cy="368490"/>
            </a:xfrm>
            <a:prstGeom prst="roundRect">
              <a:avLst/>
            </a:prstGeom>
            <a:noFill/>
            <a:ln w="635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C00000"/>
                  </a:solidFill>
                </a:rPr>
                <a:t>DEADLOCK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36D2DDE7-FFB6-8444-ACED-CE8F0A8A5D80}"/>
                </a:ext>
              </a:extLst>
            </p:cNvPr>
            <p:cNvSpPr/>
            <p:nvPr/>
          </p:nvSpPr>
          <p:spPr>
            <a:xfrm>
              <a:off x="3648122" y="2452962"/>
              <a:ext cx="780767" cy="281251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1D713D6-2FD5-D744-B30F-F094F93C9682}"/>
              </a:ext>
            </a:extLst>
          </p:cNvPr>
          <p:cNvSpPr txBox="1"/>
          <p:nvPr/>
        </p:nvSpPr>
        <p:spPr>
          <a:xfrm>
            <a:off x="415637" y="3617120"/>
            <a:ext cx="897402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Conditions for Deadlock: </a:t>
            </a:r>
            <a:r>
              <a:rPr lang="en-US" sz="1400" dirty="0"/>
              <a:t>Reference: ….. Link to </a:t>
            </a:r>
            <a:r>
              <a:rPr lang="en-US" sz="1400" dirty="0" err="1"/>
              <a:t>DeadlockIssueCheck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Mutual exclusion </a:t>
            </a:r>
            <a:r>
              <a:rPr lang="en-US" sz="1400" dirty="0"/>
              <a:t>– only one thread can have exclusive access to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Hold and Wait </a:t>
            </a:r>
            <a:r>
              <a:rPr lang="en-US" sz="1400" dirty="0"/>
              <a:t>– at least one thread is holing a resource and waiting for another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Non-preemptive allocation </a:t>
            </a:r>
            <a:r>
              <a:rPr lang="en-US" sz="1400" dirty="0"/>
              <a:t>– a resource is released only after the tread is done using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u="sng" dirty="0"/>
              <a:t>Circular wait </a:t>
            </a:r>
            <a:r>
              <a:rPr lang="en-US" sz="1400" dirty="0"/>
              <a:t>– a chain of at least two threads each one is holding one resource and waiting for another resource.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A570A8-C77D-554A-BDBF-1A1657F43AE5}"/>
              </a:ext>
            </a:extLst>
          </p:cNvPr>
          <p:cNvSpPr txBox="1"/>
          <p:nvPr/>
        </p:nvSpPr>
        <p:spPr>
          <a:xfrm>
            <a:off x="369073" y="5052023"/>
            <a:ext cx="65137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Solution for Deadlock: </a:t>
            </a:r>
            <a:r>
              <a:rPr lang="en-US" sz="1400" dirty="0"/>
              <a:t>Reference: ….. Link to </a:t>
            </a:r>
            <a:r>
              <a:rPr lang="en-US" sz="1400" dirty="0" err="1"/>
              <a:t>DeadlockFixCheck</a:t>
            </a:r>
            <a:endParaRPr lang="en-US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Avoid circular wait – enforce a strict order in lock acquisition.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Dead lock detection</a:t>
            </a:r>
          </a:p>
          <a:p>
            <a:pPr lvl="1"/>
            <a:r>
              <a:rPr lang="en-US" sz="1400" dirty="0" err="1"/>
              <a:t>WatchDog</a:t>
            </a:r>
            <a:r>
              <a:rPr lang="en-US" sz="1400" dirty="0"/>
              <a:t> – update registry in every operation. If registry not get updated deadlock occurred.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interruption and </a:t>
            </a:r>
            <a:r>
              <a:rPr lang="en-US" sz="1400" dirty="0" err="1"/>
              <a:t>tryLock</a:t>
            </a:r>
            <a:r>
              <a:rPr lang="en-US" sz="1400" dirty="0"/>
              <a:t> operations (not possible with synchronize)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B09B78-C471-3E4F-A351-26772321A63A}"/>
              </a:ext>
            </a:extLst>
          </p:cNvPr>
          <p:cNvSpPr/>
          <p:nvPr/>
        </p:nvSpPr>
        <p:spPr>
          <a:xfrm>
            <a:off x="6874305" y="5155436"/>
            <a:ext cx="1312386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1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ADC440F-7365-9441-B4CB-654B4CD23ACB}"/>
              </a:ext>
            </a:extLst>
          </p:cNvPr>
          <p:cNvSpPr/>
          <p:nvPr/>
        </p:nvSpPr>
        <p:spPr>
          <a:xfrm>
            <a:off x="8570651" y="5155436"/>
            <a:ext cx="1315221" cy="14846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>
                <a:solidFill>
                  <a:schemeClr val="tx1"/>
                </a:solidFill>
              </a:rPr>
              <a:t>Thread 2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lock(A)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   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delete(B,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  add(A, Item)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unlock(B)</a:t>
            </a:r>
          </a:p>
          <a:p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unlock(A)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43CEFEC-DF87-B148-80C4-FFC90F6BB554}"/>
              </a:ext>
            </a:extLst>
          </p:cNvPr>
          <p:cNvCxnSpPr/>
          <p:nvPr/>
        </p:nvCxnSpPr>
        <p:spPr>
          <a:xfrm>
            <a:off x="5221928" y="5524885"/>
            <a:ext cx="165237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002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401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Lock Types: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AFFD8-A3E3-7541-877F-D5F3FEA2BF77}"/>
              </a:ext>
            </a:extLst>
          </p:cNvPr>
          <p:cNvSpPr txBox="1"/>
          <p:nvPr/>
        </p:nvSpPr>
        <p:spPr>
          <a:xfrm>
            <a:off x="415637" y="797773"/>
            <a:ext cx="746229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Reentrantlock</a:t>
            </a:r>
            <a:r>
              <a:rPr lang="en-US" sz="2000" b="1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Same functionality and properties as synchronize block.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Provide more control and advance features.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Query methods for testing lock’s internal status. (# of thread waiting, current thread etc..)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Lock interpretability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tryLock</a:t>
            </a:r>
            <a:r>
              <a:rPr lang="en-US" sz="1400" dirty="0"/>
              <a:t>()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Avoid blocking the real time thread.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Keep application responsive.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Performed operation automatically.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 ….. Link to </a:t>
            </a:r>
            <a:r>
              <a:rPr lang="en-US" sz="1400" dirty="0" err="1"/>
              <a:t>ReenterantLockCheck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D8C2E-289F-A84A-9A85-43A1E1CF29F3}"/>
              </a:ext>
            </a:extLst>
          </p:cNvPr>
          <p:cNvSpPr txBox="1"/>
          <p:nvPr/>
        </p:nvSpPr>
        <p:spPr>
          <a:xfrm>
            <a:off x="415637" y="3332857"/>
            <a:ext cx="1047527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Reentrant Read Write lock: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For multiple and faster reads than one write. ( caching read / write ) this will allow for concurrent read threads but only one write thread in critical area.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When the read operations are not as fast,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many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Read from complex data structure.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Mutual expression of regarding threads negatively impacts the performance.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read thread allows, but only one writer thread allowed.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Support two method, </a:t>
            </a:r>
            <a:r>
              <a:rPr lang="en-US" sz="1400" dirty="0" err="1"/>
              <a:t>readLock</a:t>
            </a:r>
            <a:r>
              <a:rPr lang="en-US" sz="1400" dirty="0"/>
              <a:t>() and </a:t>
            </a:r>
            <a:r>
              <a:rPr lang="en-US" sz="1400" dirty="0" err="1"/>
              <a:t>writeLock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……………. Link to </a:t>
            </a:r>
            <a:r>
              <a:rPr lang="en-US" sz="1400" dirty="0" err="1"/>
              <a:t>ReentrantReadWriteLockCheck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82235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2456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Inter thread communication: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BE5BC4-53F6-814F-AB5D-C9F4A7993F6D}"/>
              </a:ext>
            </a:extLst>
          </p:cNvPr>
          <p:cNvSpPr txBox="1"/>
          <p:nvPr/>
        </p:nvSpPr>
        <p:spPr>
          <a:xfrm>
            <a:off x="415636" y="893308"/>
            <a:ext cx="1028420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Semaphore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Can be use to restrict the number of “users” to a particular resource or group of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Unlike the locks that allows only one ”user” per resource.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semaphore can restrict any given number of users to a resource.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Example use case : Parking Lot, if parking lot fully utilized cant offer parking parse to another car, but when slot available issue car pass.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is different from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doesn't have a notion of owner thread. ( no owner thread concept)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Many threads can acquire a permit.  (by calling </a:t>
            </a:r>
            <a:r>
              <a:rPr lang="en-US" sz="1400" dirty="0" err="1"/>
              <a:t>semaphore.acquire</a:t>
            </a:r>
            <a:r>
              <a:rPr lang="en-US" sz="1400" dirty="0"/>
              <a:t>(x))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same thread can acquire the semaphore multiple times.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binary semaphore (initialize with 1 – </a:t>
            </a:r>
            <a:r>
              <a:rPr lang="en-US" sz="1400" dirty="0" err="1"/>
              <a:t>semaphore.acquire</a:t>
            </a:r>
            <a:r>
              <a:rPr lang="en-US" sz="1400" dirty="0"/>
              <a:t>(1))  is not reentrant. Because thread will block with first call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Semaphore can be released by any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Even can be release by a thread that hasn’t actually acquired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Mostly suitable for Producer Consumer implementation.  </a:t>
            </a:r>
          </a:p>
        </p:txBody>
      </p:sp>
    </p:spTree>
    <p:extLst>
      <p:ext uri="{BB962C8B-B14F-4D97-AF65-F5344CB8AC3E}">
        <p14:creationId xmlns:p14="http://schemas.microsoft.com/office/powerpoint/2010/main" val="3303206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10075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err="1"/>
              <a:t>Threas</a:t>
            </a:r>
            <a:r>
              <a:rPr lang="en-US" sz="2000" b="1" u="sng" dirty="0"/>
              <a:t> Signaling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object class contains the following methods: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wait() throws </a:t>
            </a:r>
            <a:r>
              <a:rPr lang="en-US" sz="1400" dirty="0" err="1"/>
              <a:t>InterruptedException</a:t>
            </a:r>
            <a:r>
              <a:rPr lang="en-US" sz="1400" dirty="0"/>
              <a:t>. public final void notify()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public final void </a:t>
            </a:r>
            <a:r>
              <a:rPr lang="en-US" sz="1400" dirty="0" err="1"/>
              <a:t>notifyAll</a:t>
            </a:r>
            <a:r>
              <a:rPr lang="en-US" sz="14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Every java class inherits from Object class. This gives us the power to use any given object as a condition variable and lock (using the synchronized keyword)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wait() - – causes the current thread to wait until another thread wakes it up.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wait state, the thread is not consuming any CPU.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Two ways to wakeup the waiting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notify() – wakes up a single thread waiting on that object. (if multiple thread waiting on that object one of them will choose by arbitrary)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US" sz="1400" dirty="0" err="1"/>
              <a:t>notifyAll</a:t>
            </a:r>
            <a:r>
              <a:rPr lang="en-US" sz="1400" dirty="0"/>
              <a:t>() – wakes up all the threads waiting on that object.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To call wait(), notify() and </a:t>
            </a:r>
            <a:r>
              <a:rPr lang="en-US" sz="1400" dirty="0" err="1"/>
              <a:t>notifyAll</a:t>
            </a:r>
            <a:r>
              <a:rPr lang="en-US" sz="1400" dirty="0"/>
              <a:t>() we need to acquire the monitor of that object. (use synchronized on that object)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Reference : ………… </a:t>
            </a:r>
            <a:r>
              <a:rPr lang="en-US" sz="1400" dirty="0" err="1"/>
              <a:t>linjk</a:t>
            </a:r>
            <a:r>
              <a:rPr lang="en-US" sz="1400" dirty="0"/>
              <a:t> to </a:t>
            </a:r>
            <a:r>
              <a:rPr lang="en-US" sz="1400" dirty="0" err="1"/>
              <a:t>WaitNotifyCheck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9754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1003854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Lock free algorithms, Data structures &amp; Techniques.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Issues with lock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deadlock are generally unrecoverable.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Can bring application to a complete halt.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The more locks in the application, the higher the chances for a deadlock.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Multiple thread using the same lock.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One thread holds the lock very long time.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That thread will slow down all the other threads.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All threads become as slow as the slowest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Two threads sharing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( file saver)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(UI)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Low priority thread acquire the lock and is preempted. (scheduled out)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Hight priority thread cannot progress because of the low priority thread is not scheduled to release the lock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not release a lock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dies, gets interrupted or forgets to release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Leaves all the thread hanging forever.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To avoid this developers needs to write more complex code.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Performance overhead in having contention over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A are acquire a 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trying acquire a lock and get block.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out. (context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Thread B is scheduled back (</a:t>
            </a:r>
            <a:r>
              <a:rPr lang="en-US" sz="1400"/>
              <a:t>context switch)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141302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87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 Cont.. :</a:t>
            </a:r>
          </a:p>
        </p:txBody>
      </p:sp>
    </p:spTree>
    <p:extLst>
      <p:ext uri="{BB962C8B-B14F-4D97-AF65-F5344CB8AC3E}">
        <p14:creationId xmlns:p14="http://schemas.microsoft.com/office/powerpoint/2010/main" val="3528079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287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 Cont.. :</a:t>
            </a:r>
          </a:p>
        </p:txBody>
      </p:sp>
    </p:spTree>
    <p:extLst>
      <p:ext uri="{BB962C8B-B14F-4D97-AF65-F5344CB8AC3E}">
        <p14:creationId xmlns:p14="http://schemas.microsoft.com/office/powerpoint/2010/main" val="1449147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075958-2AC8-0042-826E-0106B817809B}"/>
              </a:ext>
            </a:extLst>
          </p:cNvPr>
          <p:cNvSpPr txBox="1"/>
          <p:nvPr/>
        </p:nvSpPr>
        <p:spPr>
          <a:xfrm>
            <a:off x="341523" y="264405"/>
            <a:ext cx="4365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Context Switch: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Stop Thread 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1 out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Schedule thread 4 in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 thread 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BDCA1F-B1E5-D749-899D-35CBBE42515D}"/>
              </a:ext>
            </a:extLst>
          </p:cNvPr>
          <p:cNvSpPr/>
          <p:nvPr/>
        </p:nvSpPr>
        <p:spPr>
          <a:xfrm>
            <a:off x="341523" y="1741734"/>
            <a:ext cx="4979985" cy="26154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F53AF4-28BB-9B40-A55E-640EA49ED6CD}"/>
              </a:ext>
            </a:extLst>
          </p:cNvPr>
          <p:cNvSpPr/>
          <p:nvPr/>
        </p:nvSpPr>
        <p:spPr>
          <a:xfrm>
            <a:off x="506776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629589-FC53-7844-A439-925DD703D169}"/>
              </a:ext>
            </a:extLst>
          </p:cNvPr>
          <p:cNvSpPr/>
          <p:nvPr/>
        </p:nvSpPr>
        <p:spPr>
          <a:xfrm>
            <a:off x="50677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13648-3EF9-5643-90AB-FB26DC0A5821}"/>
              </a:ext>
            </a:extLst>
          </p:cNvPr>
          <p:cNvSpPr/>
          <p:nvPr/>
        </p:nvSpPr>
        <p:spPr>
          <a:xfrm>
            <a:off x="1178805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A8CA31-EC24-3D4E-A8F4-31BFE3ECC3F0}"/>
              </a:ext>
            </a:extLst>
          </p:cNvPr>
          <p:cNvSpPr/>
          <p:nvPr/>
        </p:nvSpPr>
        <p:spPr>
          <a:xfrm>
            <a:off x="2128212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D4EC48-6876-CB4C-B835-8E27B3F6A8AC}"/>
              </a:ext>
            </a:extLst>
          </p:cNvPr>
          <p:cNvSpPr/>
          <p:nvPr/>
        </p:nvSpPr>
        <p:spPr>
          <a:xfrm>
            <a:off x="212821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275324-B1A5-BD40-B395-497E102321E5}"/>
              </a:ext>
            </a:extLst>
          </p:cNvPr>
          <p:cNvSpPr/>
          <p:nvPr/>
        </p:nvSpPr>
        <p:spPr>
          <a:xfrm>
            <a:off x="212821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C9CF1-4E72-DE48-985C-E90628C8BDF9}"/>
              </a:ext>
            </a:extLst>
          </p:cNvPr>
          <p:cNvSpPr/>
          <p:nvPr/>
        </p:nvSpPr>
        <p:spPr>
          <a:xfrm>
            <a:off x="2800241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09E61B-B591-2B47-9B3B-C14792305BDA}"/>
              </a:ext>
            </a:extLst>
          </p:cNvPr>
          <p:cNvSpPr/>
          <p:nvPr/>
        </p:nvSpPr>
        <p:spPr>
          <a:xfrm>
            <a:off x="2800240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200B7D-41D8-A146-9D46-06EBEBCCEA42}"/>
              </a:ext>
            </a:extLst>
          </p:cNvPr>
          <p:cNvSpPr/>
          <p:nvPr/>
        </p:nvSpPr>
        <p:spPr>
          <a:xfrm>
            <a:off x="3749648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706284-C6E9-0749-918D-763DA76B2846}"/>
              </a:ext>
            </a:extLst>
          </p:cNvPr>
          <p:cNvSpPr/>
          <p:nvPr/>
        </p:nvSpPr>
        <p:spPr>
          <a:xfrm>
            <a:off x="3749647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6B73A4E-B73D-2D42-A6F1-CF7FEF0910CA}"/>
              </a:ext>
            </a:extLst>
          </p:cNvPr>
          <p:cNvGrpSpPr/>
          <p:nvPr/>
        </p:nvGrpSpPr>
        <p:grpSpPr>
          <a:xfrm>
            <a:off x="1973052" y="3094841"/>
            <a:ext cx="1281702" cy="1213459"/>
            <a:chOff x="5209555" y="2113933"/>
            <a:chExt cx="1281702" cy="121345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3324845-9183-F64F-934C-52854F0E3240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AC93B99-C32A-C148-BCE8-F2A044749C7F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82B5AFF5-7A81-564C-990D-6CB538DAA050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E461027-26AE-0848-95DB-423AB7AF41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6FE02BA-3C2E-C544-A3DB-1931354980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9BE56DF-62E4-8240-ABDF-EC91211206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E9257CC-26F5-2641-84CC-96800631AEE0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A864944-2C4C-1047-AAFE-7AE68DD8D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B4FEA13A-6E87-8448-8F53-B192DFE836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CC83216-F417-AC44-9D02-118EE2B8B2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BCF2961-162F-DE47-9E77-091A97C31E5B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8EA6CE6-04D5-524C-8D0D-B937E317BC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C16F05DF-4002-5947-B38B-8D307C1D73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D11440E2-B0A7-1147-831E-44C6597E0E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59220E5-DE86-2340-921A-8DB73D35A32E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8D60798-E11A-A04C-B793-02127FB7BD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C3EAA5B-CBE5-2345-8AE4-9FEC8E0064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E31FD70-C22B-5944-BDF6-767965AF3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6B52EF7-C504-C64B-B187-FF6636024822}"/>
              </a:ext>
            </a:extLst>
          </p:cNvPr>
          <p:cNvSpPr txBox="1"/>
          <p:nvPr/>
        </p:nvSpPr>
        <p:spPr>
          <a:xfrm>
            <a:off x="2958879" y="4049416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AAE923-D62F-DA4C-83DE-44BBB1A9A119}"/>
              </a:ext>
            </a:extLst>
          </p:cNvPr>
          <p:cNvSpPr/>
          <p:nvPr/>
        </p:nvSpPr>
        <p:spPr>
          <a:xfrm>
            <a:off x="1217598" y="3459992"/>
            <a:ext cx="649995" cy="238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D78839-80F2-7143-BA08-4F95A9CB4BE1}"/>
              </a:ext>
            </a:extLst>
          </p:cNvPr>
          <p:cNvSpPr/>
          <p:nvPr/>
        </p:nvSpPr>
        <p:spPr>
          <a:xfrm>
            <a:off x="6594920" y="1741733"/>
            <a:ext cx="4979985" cy="26385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472D6FC-A239-0341-A6DF-8ECF2280620D}"/>
              </a:ext>
            </a:extLst>
          </p:cNvPr>
          <p:cNvSpPr/>
          <p:nvPr/>
        </p:nvSpPr>
        <p:spPr>
          <a:xfrm>
            <a:off x="6760173" y="1919132"/>
            <a:ext cx="1322024" cy="286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10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D9F33-4B1F-6641-B7C3-990E66D5C1D8}"/>
              </a:ext>
            </a:extLst>
          </p:cNvPr>
          <p:cNvSpPr/>
          <p:nvPr/>
        </p:nvSpPr>
        <p:spPr>
          <a:xfrm>
            <a:off x="676017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DF90BD2-1C56-654C-8CDE-4E197345DD43}"/>
              </a:ext>
            </a:extLst>
          </p:cNvPr>
          <p:cNvSpPr/>
          <p:nvPr/>
        </p:nvSpPr>
        <p:spPr>
          <a:xfrm>
            <a:off x="7432202" y="2337773"/>
            <a:ext cx="649995" cy="565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4CB693C-95B8-C844-A13C-6A89C7EF6596}"/>
              </a:ext>
            </a:extLst>
          </p:cNvPr>
          <p:cNvSpPr/>
          <p:nvPr/>
        </p:nvSpPr>
        <p:spPr>
          <a:xfrm>
            <a:off x="8381609" y="1919132"/>
            <a:ext cx="1322024" cy="2864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20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F4899D-291B-5D46-9F92-0CECD3483A52}"/>
              </a:ext>
            </a:extLst>
          </p:cNvPr>
          <p:cNvSpPr/>
          <p:nvPr/>
        </p:nvSpPr>
        <p:spPr>
          <a:xfrm>
            <a:off x="838160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44A50D-B887-AA45-9600-36F3A2BC909A}"/>
              </a:ext>
            </a:extLst>
          </p:cNvPr>
          <p:cNvSpPr/>
          <p:nvPr/>
        </p:nvSpPr>
        <p:spPr>
          <a:xfrm>
            <a:off x="838160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3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45B88D7-F112-B644-99D1-1625411621DF}"/>
              </a:ext>
            </a:extLst>
          </p:cNvPr>
          <p:cNvSpPr/>
          <p:nvPr/>
        </p:nvSpPr>
        <p:spPr>
          <a:xfrm>
            <a:off x="9053638" y="2337773"/>
            <a:ext cx="649995" cy="251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2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5CFAA37-4203-4F45-ACB4-4A0EB40D4113}"/>
              </a:ext>
            </a:extLst>
          </p:cNvPr>
          <p:cNvSpPr/>
          <p:nvPr/>
        </p:nvSpPr>
        <p:spPr>
          <a:xfrm>
            <a:off x="9053637" y="2670765"/>
            <a:ext cx="649995" cy="2329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DA75189-BF56-3849-B4A4-099DC48DE66A}"/>
              </a:ext>
            </a:extLst>
          </p:cNvPr>
          <p:cNvSpPr/>
          <p:nvPr/>
        </p:nvSpPr>
        <p:spPr>
          <a:xfrm>
            <a:off x="10003045" y="1919132"/>
            <a:ext cx="1322024" cy="2864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Process ID 30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33CAAA3-FA66-D247-BEDF-27E61AAF2B29}"/>
              </a:ext>
            </a:extLst>
          </p:cNvPr>
          <p:cNvSpPr/>
          <p:nvPr/>
        </p:nvSpPr>
        <p:spPr>
          <a:xfrm>
            <a:off x="10003044" y="2337773"/>
            <a:ext cx="1322025" cy="56597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1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9B2155F-C50C-9045-9AFE-EEA99C86CDD4}"/>
              </a:ext>
            </a:extLst>
          </p:cNvPr>
          <p:cNvGrpSpPr/>
          <p:nvPr/>
        </p:nvGrpSpPr>
        <p:grpSpPr>
          <a:xfrm>
            <a:off x="8228562" y="3084890"/>
            <a:ext cx="1281702" cy="1213459"/>
            <a:chOff x="5209555" y="2113933"/>
            <a:chExt cx="1281702" cy="121345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7ECA3B9-8387-5D40-B27C-F2BEA3914A43}"/>
                </a:ext>
              </a:extLst>
            </p:cNvPr>
            <p:cNvSpPr/>
            <p:nvPr/>
          </p:nvSpPr>
          <p:spPr>
            <a:xfrm>
              <a:off x="5449961" y="2376531"/>
              <a:ext cx="800889" cy="6461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4A4D356-DD4B-AA41-8CEB-3B2C1B4A8568}"/>
                </a:ext>
              </a:extLst>
            </p:cNvPr>
            <p:cNvSpPr/>
            <p:nvPr/>
          </p:nvSpPr>
          <p:spPr>
            <a:xfrm>
              <a:off x="5664065" y="2528980"/>
              <a:ext cx="354940" cy="3660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C517262-62E9-0A49-83AE-202EA7D3B3BA}"/>
                </a:ext>
              </a:extLst>
            </p:cNvPr>
            <p:cNvGrpSpPr/>
            <p:nvPr/>
          </p:nvGrpSpPr>
          <p:grpSpPr>
            <a:xfrm>
              <a:off x="5724182" y="2113933"/>
              <a:ext cx="294823" cy="225882"/>
              <a:chOff x="5825186" y="2091345"/>
              <a:chExt cx="379764" cy="264698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4321ADF-1463-E94E-A4D3-76AF0536A9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A1F8268C-751B-7B4A-A465-EDD9070828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5DA7B331-EC13-DA42-BE88-51EB9551B1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276A85F-A6C8-CF44-B1E8-EE2D59C59241}"/>
                </a:ext>
              </a:extLst>
            </p:cNvPr>
            <p:cNvGrpSpPr/>
            <p:nvPr/>
          </p:nvGrpSpPr>
          <p:grpSpPr>
            <a:xfrm>
              <a:off x="5697753" y="3101510"/>
              <a:ext cx="294823" cy="225882"/>
              <a:chOff x="5825186" y="2091345"/>
              <a:chExt cx="379764" cy="264698"/>
            </a:xfrm>
          </p:grpSpPr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0CB63E65-CFDF-1C48-8C57-B78F5BB61B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CD426EA-3189-6D4D-82C9-12020C1AFD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F72DBF7-9461-FB42-9F06-E03DBDC647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49AECAF-1709-6044-89B0-986B2C24D70D}"/>
                </a:ext>
              </a:extLst>
            </p:cNvPr>
            <p:cNvGrpSpPr/>
            <p:nvPr/>
          </p:nvGrpSpPr>
          <p:grpSpPr>
            <a:xfrm rot="16200000">
              <a:off x="5150264" y="2596882"/>
              <a:ext cx="324075" cy="205494"/>
              <a:chOff x="5825186" y="2091345"/>
              <a:chExt cx="379764" cy="264698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28466C8-7F2B-6A4C-9B8A-1D532F6185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4B49CFAF-8A18-1243-B9DE-6B5B2E8AC5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A6BEB80-E6CC-5B4A-A8DD-62FD5ED134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A52CF20-33B1-7F4D-835B-EF620B56C9A4}"/>
                </a:ext>
              </a:extLst>
            </p:cNvPr>
            <p:cNvGrpSpPr/>
            <p:nvPr/>
          </p:nvGrpSpPr>
          <p:grpSpPr>
            <a:xfrm rot="16200000">
              <a:off x="6226472" y="2625839"/>
              <a:ext cx="324075" cy="205494"/>
              <a:chOff x="5825186" y="2091345"/>
              <a:chExt cx="379764" cy="264698"/>
            </a:xfrm>
          </p:grpSpPr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7AC41E7-F278-8F46-8875-283C27DDF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25186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AD858949-290E-E746-AA82-55C593B77B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0393" y="2091345"/>
                <a:ext cx="0" cy="264698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7F074E0A-1D45-464F-8A5B-C5D6513BF1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4950" y="2091345"/>
                <a:ext cx="0" cy="260303"/>
              </a:xfrm>
              <a:prstGeom prst="line">
                <a:avLst/>
              </a:prstGeom>
              <a:ln w="127000">
                <a:solidFill>
                  <a:schemeClr val="tx1">
                    <a:alpha val="7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7EC641C-F3DF-F040-A20C-0B27D7475CBB}"/>
              </a:ext>
            </a:extLst>
          </p:cNvPr>
          <p:cNvSpPr txBox="1"/>
          <p:nvPr/>
        </p:nvSpPr>
        <p:spPr>
          <a:xfrm>
            <a:off x="9223843" y="4072467"/>
            <a:ext cx="489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CPU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E3348E5-0921-164A-B0B6-A048BCD53441}"/>
              </a:ext>
            </a:extLst>
          </p:cNvPr>
          <p:cNvSpPr/>
          <p:nvPr/>
        </p:nvSpPr>
        <p:spPr>
          <a:xfrm>
            <a:off x="7473108" y="3450041"/>
            <a:ext cx="649995" cy="2388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Thread 4 </a:t>
            </a:r>
          </a:p>
        </p:txBody>
      </p:sp>
      <p:sp>
        <p:nvSpPr>
          <p:cNvPr id="76" name="Right Arrow 75">
            <a:extLst>
              <a:ext uri="{FF2B5EF4-FFF2-40B4-BE49-F238E27FC236}">
                <a16:creationId xmlns:a16="http://schemas.microsoft.com/office/drawing/2014/main" id="{390810AA-A1E1-7447-A723-EC2494B43204}"/>
              </a:ext>
            </a:extLst>
          </p:cNvPr>
          <p:cNvSpPr/>
          <p:nvPr/>
        </p:nvSpPr>
        <p:spPr>
          <a:xfrm>
            <a:off x="5460314" y="2809382"/>
            <a:ext cx="929391" cy="3865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F3E203-BC53-B344-88F9-693EF590457E}"/>
              </a:ext>
            </a:extLst>
          </p:cNvPr>
          <p:cNvSpPr txBox="1"/>
          <p:nvPr/>
        </p:nvSpPr>
        <p:spPr>
          <a:xfrm>
            <a:off x="341523" y="4583901"/>
            <a:ext cx="89754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Context Switch Cost: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is not cheap, ant is the price of multitasking ( concurrency)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as human when we multitask- Takes time to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thread consumes resources in the CPU and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Context switch involves storing data for one thread, and restoring data for another thread. </a:t>
            </a:r>
          </a:p>
        </p:txBody>
      </p:sp>
    </p:spTree>
    <p:extLst>
      <p:ext uri="{BB962C8B-B14F-4D97-AF65-F5344CB8AC3E}">
        <p14:creationId xmlns:p14="http://schemas.microsoft.com/office/powerpoint/2010/main" val="897309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6C5D1E-0429-844D-A9DC-ADD3E7F5063A}"/>
              </a:ext>
            </a:extLst>
          </p:cNvPr>
          <p:cNvSpPr txBox="1"/>
          <p:nvPr/>
        </p:nvSpPr>
        <p:spPr>
          <a:xfrm>
            <a:off x="415637" y="263236"/>
            <a:ext cx="21278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83D9D57-D025-7F41-BE6E-BDC0061F9003}"/>
              </a:ext>
            </a:extLst>
          </p:cNvPr>
          <p:cNvSpPr/>
          <p:nvPr/>
        </p:nvSpPr>
        <p:spPr>
          <a:xfrm>
            <a:off x="495994" y="736369"/>
            <a:ext cx="4835237" cy="156556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5490925-187F-9142-A960-4EC10B459E6F}"/>
              </a:ext>
            </a:extLst>
          </p:cNvPr>
          <p:cNvSpPr/>
          <p:nvPr/>
        </p:nvSpPr>
        <p:spPr>
          <a:xfrm>
            <a:off x="911631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Music Player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10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1ED925-4C3E-104E-8730-C17A5BEC93C2}"/>
              </a:ext>
            </a:extLst>
          </p:cNvPr>
          <p:cNvSpPr/>
          <p:nvPr/>
        </p:nvSpPr>
        <p:spPr>
          <a:xfrm>
            <a:off x="567069" y="1754677"/>
            <a:ext cx="871035" cy="36022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E105EB-16C7-9643-A33E-76AD52D8F4F6}"/>
              </a:ext>
            </a:extLst>
          </p:cNvPr>
          <p:cNvSpPr/>
          <p:nvPr/>
        </p:nvSpPr>
        <p:spPr>
          <a:xfrm>
            <a:off x="1509178" y="1761602"/>
            <a:ext cx="1258962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Player User interface Thread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75EBEC-D815-EF40-97C8-FD71DF285B49}"/>
              </a:ext>
            </a:extLst>
          </p:cNvPr>
          <p:cNvSpPr/>
          <p:nvPr/>
        </p:nvSpPr>
        <p:spPr>
          <a:xfrm>
            <a:off x="3350032" y="1013459"/>
            <a:ext cx="1482436" cy="52647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 Editor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PID 20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78BCFE2-F150-AD4D-A4F9-9126B277E6EA}"/>
              </a:ext>
            </a:extLst>
          </p:cNvPr>
          <p:cNvSpPr/>
          <p:nvPr/>
        </p:nvSpPr>
        <p:spPr>
          <a:xfrm>
            <a:off x="3005470" y="1754677"/>
            <a:ext cx="871035" cy="360220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C5B46DA-CB99-4B47-9A34-7A7D8F9D3112}"/>
              </a:ext>
            </a:extLst>
          </p:cNvPr>
          <p:cNvSpPr/>
          <p:nvPr/>
        </p:nvSpPr>
        <p:spPr>
          <a:xfrm>
            <a:off x="3947579" y="176160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85D6BD-00A5-714D-9E9D-8603E4188E02}"/>
              </a:ext>
            </a:extLst>
          </p:cNvPr>
          <p:cNvSpPr txBox="1"/>
          <p:nvPr/>
        </p:nvSpPr>
        <p:spPr>
          <a:xfrm>
            <a:off x="495994" y="2914870"/>
            <a:ext cx="7775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First Come First Serve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thread can cause starvation.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cause User interface thread being unresponsive – Bad User experience. 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ACCEED3-E962-C446-B2A7-2D7573943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4921330"/>
              </p:ext>
            </p:extLst>
          </p:nvPr>
        </p:nvGraphicFramePr>
        <p:xfrm>
          <a:off x="5568561" y="715988"/>
          <a:ext cx="3868189" cy="1989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810">
                  <a:extLst>
                    <a:ext uri="{9D8B030D-6E8A-4147-A177-3AD203B41FA5}">
                      <a16:colId xmlns:a16="http://schemas.microsoft.com/office/drawing/2014/main" val="1359747590"/>
                    </a:ext>
                  </a:extLst>
                </a:gridCol>
                <a:gridCol w="3069379">
                  <a:extLst>
                    <a:ext uri="{9D8B030D-6E8A-4147-A177-3AD203B41FA5}">
                      <a16:colId xmlns:a16="http://schemas.microsoft.com/office/drawing/2014/main" val="26294782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dirty="0"/>
                        <a:t>Arrival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038012"/>
                  </a:ext>
                </a:extLst>
              </a:tr>
              <a:tr h="418870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971236"/>
                  </a:ext>
                </a:extLst>
              </a:tr>
              <a:tr h="432723"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77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035190"/>
                  </a:ext>
                </a:extLst>
              </a:tr>
            </a:tbl>
          </a:graphicData>
        </a:graphic>
      </p:graphicFrame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A388846-3B55-784D-851C-190DFA39000E}"/>
              </a:ext>
            </a:extLst>
          </p:cNvPr>
          <p:cNvSpPr/>
          <p:nvPr/>
        </p:nvSpPr>
        <p:spPr>
          <a:xfrm>
            <a:off x="6532145" y="1556710"/>
            <a:ext cx="1850966" cy="240379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0429C9E-1D07-E647-8D0D-B6338C7E814C}"/>
              </a:ext>
            </a:extLst>
          </p:cNvPr>
          <p:cNvSpPr/>
          <p:nvPr/>
        </p:nvSpPr>
        <p:spPr>
          <a:xfrm>
            <a:off x="6532145" y="2373936"/>
            <a:ext cx="1464425" cy="24938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8F631B7-07E3-1C4A-8F5B-B426A368DD3D}"/>
              </a:ext>
            </a:extLst>
          </p:cNvPr>
          <p:cNvSpPr/>
          <p:nvPr/>
        </p:nvSpPr>
        <p:spPr>
          <a:xfrm>
            <a:off x="6510671" y="1126826"/>
            <a:ext cx="2490628" cy="294063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3116330-ABD4-824C-88EB-32F30D59A6D3}"/>
              </a:ext>
            </a:extLst>
          </p:cNvPr>
          <p:cNvSpPr/>
          <p:nvPr/>
        </p:nvSpPr>
        <p:spPr>
          <a:xfrm>
            <a:off x="6532145" y="1937974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BC4DDE9-EDBC-814B-A863-8A34CFA541B9}"/>
              </a:ext>
            </a:extLst>
          </p:cNvPr>
          <p:cNvSpPr/>
          <p:nvPr/>
        </p:nvSpPr>
        <p:spPr>
          <a:xfrm>
            <a:off x="4088473" y="2881399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6254776-8A93-7D4A-8B96-18767CE89D51}"/>
              </a:ext>
            </a:extLst>
          </p:cNvPr>
          <p:cNvSpPr/>
          <p:nvPr/>
        </p:nvSpPr>
        <p:spPr>
          <a:xfrm>
            <a:off x="6664727" y="2908240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1C3EB7E-A498-CB44-BA02-B974FC608F69}"/>
              </a:ext>
            </a:extLst>
          </p:cNvPr>
          <p:cNvSpPr/>
          <p:nvPr/>
        </p:nvSpPr>
        <p:spPr>
          <a:xfrm>
            <a:off x="8632837" y="2922672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04CDDF7-654D-BF4B-B545-4625E9E22BA7}"/>
              </a:ext>
            </a:extLst>
          </p:cNvPr>
          <p:cNvSpPr/>
          <p:nvPr/>
        </p:nvSpPr>
        <p:spPr>
          <a:xfrm>
            <a:off x="10008943" y="2922671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7D4ABD4-D863-8046-894B-7FDFC74D815F}"/>
              </a:ext>
            </a:extLst>
          </p:cNvPr>
          <p:cNvCxnSpPr/>
          <p:nvPr/>
        </p:nvCxnSpPr>
        <p:spPr>
          <a:xfrm>
            <a:off x="4088473" y="3330187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428D4DE-0D73-0446-A713-155F15E84D92}"/>
              </a:ext>
            </a:extLst>
          </p:cNvPr>
          <p:cNvSpPr txBox="1"/>
          <p:nvPr/>
        </p:nvSpPr>
        <p:spPr>
          <a:xfrm>
            <a:off x="495994" y="4601104"/>
            <a:ext cx="106574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Shortest JOB First</a:t>
            </a:r>
          </a:p>
          <a:p>
            <a:r>
              <a:rPr lang="en-US" dirty="0"/>
              <a:t>Problems: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always schedule shortest JOB, every time new shortest job get priority. Very least chance to longer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longer job stared again other jobs needs wait till longer job completed.  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9D69EA7-576E-2D48-AE51-CB51E6F30FBA}"/>
              </a:ext>
            </a:extLst>
          </p:cNvPr>
          <p:cNvSpPr/>
          <p:nvPr/>
        </p:nvSpPr>
        <p:spPr>
          <a:xfrm>
            <a:off x="4088473" y="4497139"/>
            <a:ext cx="1258962" cy="3532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759349-A840-FB43-92CF-E97637C45559}"/>
              </a:ext>
            </a:extLst>
          </p:cNvPr>
          <p:cNvSpPr/>
          <p:nvPr/>
        </p:nvSpPr>
        <p:spPr>
          <a:xfrm>
            <a:off x="5432639" y="4497139"/>
            <a:ext cx="1464425" cy="35329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0A0F59-3016-554E-9E6E-B222E3C218E9}"/>
              </a:ext>
            </a:extLst>
          </p:cNvPr>
          <p:cNvSpPr/>
          <p:nvPr/>
        </p:nvSpPr>
        <p:spPr>
          <a:xfrm>
            <a:off x="6982268" y="4489922"/>
            <a:ext cx="1850966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F458A9A-22BF-9041-9D71-BA322D3231F2}"/>
              </a:ext>
            </a:extLst>
          </p:cNvPr>
          <p:cNvSpPr/>
          <p:nvPr/>
        </p:nvSpPr>
        <p:spPr>
          <a:xfrm>
            <a:off x="8938182" y="4476501"/>
            <a:ext cx="249062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F8D35FB-1518-4442-880D-1200D53ECDA8}"/>
              </a:ext>
            </a:extLst>
          </p:cNvPr>
          <p:cNvCxnSpPr/>
          <p:nvPr/>
        </p:nvCxnSpPr>
        <p:spPr>
          <a:xfrm>
            <a:off x="4088473" y="4979369"/>
            <a:ext cx="7399294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80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F9CF8F-0139-FA4B-BEFE-DFA4BF2C9F38}"/>
              </a:ext>
            </a:extLst>
          </p:cNvPr>
          <p:cNvSpPr txBox="1"/>
          <p:nvPr/>
        </p:nvSpPr>
        <p:spPr>
          <a:xfrm>
            <a:off x="415637" y="263236"/>
            <a:ext cx="287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Schedule Cont..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557675-7A50-9447-A6D4-DB902C7600C7}"/>
              </a:ext>
            </a:extLst>
          </p:cNvPr>
          <p:cNvSpPr txBox="1"/>
          <p:nvPr/>
        </p:nvSpPr>
        <p:spPr>
          <a:xfrm>
            <a:off x="415637" y="1020998"/>
            <a:ext cx="1097150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Time Slices ( Epoch )</a:t>
            </a:r>
          </a:p>
          <a:p>
            <a:r>
              <a:rPr lang="en-US" dirty="0"/>
              <a:t>Operating system create time slots named as </a:t>
            </a:r>
            <a:r>
              <a:rPr lang="en-US" b="1" dirty="0"/>
              <a:t>Epoch</a:t>
            </a:r>
            <a:r>
              <a:rPr lang="en-US" dirty="0"/>
              <a:t> and allocate some time to each thread inside Epoch.</a:t>
            </a:r>
          </a:p>
          <a:p>
            <a:r>
              <a:rPr lang="en-US" dirty="0"/>
              <a:t>Not all thread will RUN or COMPLETED in each Epoch.</a:t>
            </a:r>
          </a:p>
          <a:p>
            <a:r>
              <a:rPr lang="en-US" dirty="0"/>
              <a:t>It use </a:t>
            </a:r>
            <a:r>
              <a:rPr lang="en-US" b="1" dirty="0"/>
              <a:t>DYNAMIC PRIORITY </a:t>
            </a:r>
            <a:r>
              <a:rPr lang="en-US" dirty="0"/>
              <a:t>to priority thread. </a:t>
            </a:r>
          </a:p>
          <a:p>
            <a:pPr lvl="1"/>
            <a:r>
              <a:rPr lang="en-US" b="1" dirty="0"/>
              <a:t>DYNAMIC PRIORITY = Static Priority + Bonus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can be negative.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Bonus is adjusted by the OS in every Epoch for each thread.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Static priority set by the developer programmatically.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dynamic priority the OS will give preference for interactive threads ( user interface threads)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OS give preference to threads that did not complete in last epoch or did not get enough time to run. </a:t>
            </a:r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B4C36EA-8D0C-2941-9408-300BF532444F}"/>
              </a:ext>
            </a:extLst>
          </p:cNvPr>
          <p:cNvCxnSpPr>
            <a:cxnSpLocks/>
          </p:cNvCxnSpPr>
          <p:nvPr/>
        </p:nvCxnSpPr>
        <p:spPr>
          <a:xfrm>
            <a:off x="415637" y="5401874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43C896-565F-FD42-8718-4665993C395D}"/>
              </a:ext>
            </a:extLst>
          </p:cNvPr>
          <p:cNvCxnSpPr/>
          <p:nvPr/>
        </p:nvCxnSpPr>
        <p:spPr>
          <a:xfrm>
            <a:off x="956314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4A7F5A8-452F-0249-95CA-62E28D1ABA2C}"/>
              </a:ext>
            </a:extLst>
          </p:cNvPr>
          <p:cNvCxnSpPr/>
          <p:nvPr/>
        </p:nvCxnSpPr>
        <p:spPr>
          <a:xfrm>
            <a:off x="5180651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D4357C-5CEB-F84C-BA81-4C0C35A7511C}"/>
              </a:ext>
            </a:extLst>
          </p:cNvPr>
          <p:cNvCxnSpPr/>
          <p:nvPr/>
        </p:nvCxnSpPr>
        <p:spPr>
          <a:xfrm>
            <a:off x="9038277" y="4657725"/>
            <a:ext cx="0" cy="74295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8DFF301-AF3D-E244-8AAC-91730E3F9C9B}"/>
              </a:ext>
            </a:extLst>
          </p:cNvPr>
          <p:cNvSpPr/>
          <p:nvPr/>
        </p:nvSpPr>
        <p:spPr>
          <a:xfrm>
            <a:off x="999256" y="4837998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FF6FB5D-34F7-724E-968B-BE26747A386E}"/>
              </a:ext>
            </a:extLst>
          </p:cNvPr>
          <p:cNvSpPr/>
          <p:nvPr/>
        </p:nvSpPr>
        <p:spPr>
          <a:xfrm>
            <a:off x="1970806" y="4852552"/>
            <a:ext cx="900034" cy="38001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Music Player UI Thread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3964484-6FA2-E444-9476-73779964A1AA}"/>
              </a:ext>
            </a:extLst>
          </p:cNvPr>
          <p:cNvSpPr/>
          <p:nvPr/>
        </p:nvSpPr>
        <p:spPr>
          <a:xfrm>
            <a:off x="2913782" y="4864839"/>
            <a:ext cx="871457" cy="367727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Music </a:t>
            </a:r>
            <a:r>
              <a:rPr lang="en-US" sz="900" dirty="0">
                <a:solidFill>
                  <a:schemeClr val="tx1"/>
                </a:solidFill>
              </a:rPr>
              <a:t>player</a:t>
            </a:r>
            <a:r>
              <a:rPr lang="en-US" sz="1000" dirty="0">
                <a:solidFill>
                  <a:schemeClr val="tx1"/>
                </a:solidFill>
              </a:rPr>
              <a:t> Thread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691A2CE-F402-E045-AC55-F07225E461F7}"/>
              </a:ext>
            </a:extLst>
          </p:cNvPr>
          <p:cNvSpPr/>
          <p:nvPr/>
        </p:nvSpPr>
        <p:spPr>
          <a:xfrm>
            <a:off x="3856758" y="4864839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B40FE94-68F6-3D48-96C1-DA9DE4FCB278}"/>
              </a:ext>
            </a:extLst>
          </p:cNvPr>
          <p:cNvSpPr/>
          <p:nvPr/>
        </p:nvSpPr>
        <p:spPr>
          <a:xfrm>
            <a:off x="2264932" y="4373330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1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65A5D9A-F8AC-C140-89FC-BBC66BC2A3F4}"/>
              </a:ext>
            </a:extLst>
          </p:cNvPr>
          <p:cNvSpPr/>
          <p:nvPr/>
        </p:nvSpPr>
        <p:spPr>
          <a:xfrm>
            <a:off x="6696972" y="4371043"/>
            <a:ext cx="1148831" cy="394568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EPOCH 2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8EF61AB-0376-EE4A-9CF0-A9FB6221D1D7}"/>
              </a:ext>
            </a:extLst>
          </p:cNvPr>
          <p:cNvSpPr/>
          <p:nvPr/>
        </p:nvSpPr>
        <p:spPr>
          <a:xfrm>
            <a:off x="5290268" y="4845275"/>
            <a:ext cx="928608" cy="394568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File Save Thread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A5E2B1C-D6D4-B04C-BBFE-3560E9D150A8}"/>
              </a:ext>
            </a:extLst>
          </p:cNvPr>
          <p:cNvSpPr/>
          <p:nvPr/>
        </p:nvSpPr>
        <p:spPr>
          <a:xfrm>
            <a:off x="6268431" y="4872116"/>
            <a:ext cx="1214356" cy="3677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Text Editor User interface Thread</a:t>
            </a:r>
          </a:p>
        </p:txBody>
      </p:sp>
    </p:spTree>
    <p:extLst>
      <p:ext uri="{BB962C8B-B14F-4D97-AF65-F5344CB8AC3E}">
        <p14:creationId xmlns:p14="http://schemas.microsoft.com/office/powerpoint/2010/main" val="236998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AC44FA-C838-0049-B1AE-55E9457F9128}"/>
              </a:ext>
            </a:extLst>
          </p:cNvPr>
          <p:cNvSpPr txBox="1"/>
          <p:nvPr/>
        </p:nvSpPr>
        <p:spPr>
          <a:xfrm>
            <a:off x="415637" y="263236"/>
            <a:ext cx="2399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Vs Processes: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1809AD5-1FFA-B843-B681-BAA2C1F6EAD5}"/>
              </a:ext>
            </a:extLst>
          </p:cNvPr>
          <p:cNvSpPr/>
          <p:nvPr/>
        </p:nvSpPr>
        <p:spPr>
          <a:xfrm>
            <a:off x="5641004" y="920925"/>
            <a:ext cx="6335096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3B7B4B9-6476-3441-85FC-C84225850644}"/>
              </a:ext>
            </a:extLst>
          </p:cNvPr>
          <p:cNvSpPr/>
          <p:nvPr/>
        </p:nvSpPr>
        <p:spPr>
          <a:xfrm>
            <a:off x="142875" y="971550"/>
            <a:ext cx="4657725" cy="3300413"/>
          </a:xfrm>
          <a:prstGeom prst="roundRect">
            <a:avLst/>
          </a:prstGeom>
          <a:solidFill>
            <a:schemeClr val="accent1">
              <a:alpha val="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0C241B7-F8C0-E24D-A705-0D745E735A9F}"/>
              </a:ext>
            </a:extLst>
          </p:cNvPr>
          <p:cNvGrpSpPr/>
          <p:nvPr/>
        </p:nvGrpSpPr>
        <p:grpSpPr>
          <a:xfrm>
            <a:off x="415637" y="1135674"/>
            <a:ext cx="4013488" cy="2870916"/>
            <a:chOff x="6332009" y="1078523"/>
            <a:chExt cx="5618339" cy="3666978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219FCE29-BFE0-9A4A-922A-C62845741987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B5E4B6C-EE62-AE4C-8735-F3283C6F729A}"/>
                </a:ext>
              </a:extLst>
            </p:cNvPr>
            <p:cNvSpPr/>
            <p:nvPr/>
          </p:nvSpPr>
          <p:spPr>
            <a:xfrm>
              <a:off x="6332009" y="1078523"/>
              <a:ext cx="5618339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2B6C9B7-FEFA-7949-A2C8-2AAB2B842306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11" name="Multidocument 10">
              <a:extLst>
                <a:ext uri="{FF2B5EF4-FFF2-40B4-BE49-F238E27FC236}">
                  <a16:creationId xmlns:a16="http://schemas.microsoft.com/office/drawing/2014/main" id="{44B77AC4-7332-A941-9469-0DA1F333B6EA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F38913-DB1E-4342-BD4A-F7524C2B6EE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(Context)</a:t>
              </a:r>
            </a:p>
          </p:txBody>
        </p:sp>
        <p:sp>
          <p:nvSpPr>
            <p:cNvPr id="13" name="Folded Corner 12">
              <a:extLst>
                <a:ext uri="{FF2B5EF4-FFF2-40B4-BE49-F238E27FC236}">
                  <a16:creationId xmlns:a16="http://schemas.microsoft.com/office/drawing/2014/main" id="{56B05E9B-C67A-404A-9D62-86D16306ED7E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14" name="Data 13">
              <a:extLst>
                <a:ext uri="{FF2B5EF4-FFF2-40B4-BE49-F238E27FC236}">
                  <a16:creationId xmlns:a16="http://schemas.microsoft.com/office/drawing/2014/main" id="{E88F3BCA-01C6-A04C-B86F-F341E04D7EB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BCDBA915-20F9-E745-BA30-9F8A60C1FDD8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1AD7C93-AC73-E445-A5DF-7BE4C8640AE0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6F96E94-B817-694D-898A-C8165D25976A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544A793-8D4F-E142-AC06-F2BB79CDCB3E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FC3C3CD-7D85-3C4E-9D5E-A1FA0DD4071F}"/>
                </a:ext>
              </a:extLst>
            </p:cNvPr>
            <p:cNvSpPr/>
            <p:nvPr/>
          </p:nvSpPr>
          <p:spPr>
            <a:xfrm>
              <a:off x="10248155" y="1553413"/>
              <a:ext cx="1579418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308828C-F330-004A-BE1A-45F5414F5874}"/>
                </a:ext>
              </a:extLst>
            </p:cNvPr>
            <p:cNvSpPr/>
            <p:nvPr/>
          </p:nvSpPr>
          <p:spPr>
            <a:xfrm>
              <a:off x="10578960" y="223761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AD439A-EF38-8349-98D6-2E0E0F691C76}"/>
                </a:ext>
              </a:extLst>
            </p:cNvPr>
            <p:cNvSpPr/>
            <p:nvPr/>
          </p:nvSpPr>
          <p:spPr>
            <a:xfrm>
              <a:off x="10485058" y="3324354"/>
              <a:ext cx="1105610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52E7CA0-5958-1F43-83F9-594E4EAC4390}"/>
              </a:ext>
            </a:extLst>
          </p:cNvPr>
          <p:cNvSpPr/>
          <p:nvPr/>
        </p:nvSpPr>
        <p:spPr>
          <a:xfrm>
            <a:off x="2633809" y="1603108"/>
            <a:ext cx="2308273" cy="2037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Thread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507AA5-DCFA-B54D-9F17-8888E04F9896}"/>
              </a:ext>
            </a:extLst>
          </p:cNvPr>
          <p:cNvSpPr txBox="1"/>
          <p:nvPr/>
        </p:nvSpPr>
        <p:spPr>
          <a:xfrm>
            <a:off x="418033" y="612533"/>
            <a:ext cx="2354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Thread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17BE754-7D1F-1047-95C5-9DBD71C52586}"/>
              </a:ext>
            </a:extLst>
          </p:cNvPr>
          <p:cNvGrpSpPr/>
          <p:nvPr/>
        </p:nvGrpSpPr>
        <p:grpSpPr>
          <a:xfrm>
            <a:off x="5914359" y="1102298"/>
            <a:ext cx="3040644" cy="2870916"/>
            <a:chOff x="6332009" y="1078523"/>
            <a:chExt cx="4256490" cy="3666978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D59CD673-69B4-EF4E-8476-EE591622E148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E8A61-D41E-3D46-8FFD-B736636C15F1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DBD6FFF-EF39-B140-9FE6-0764BDED276B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28" name="Multidocument 27">
              <a:extLst>
                <a:ext uri="{FF2B5EF4-FFF2-40B4-BE49-F238E27FC236}">
                  <a16:creationId xmlns:a16="http://schemas.microsoft.com/office/drawing/2014/main" id="{0596497B-7520-8246-8858-DBEC01C03A9B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AED1A07-2789-A946-BACE-4749D5E52C16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1 (Context)</a:t>
              </a:r>
            </a:p>
          </p:txBody>
        </p:sp>
        <p:sp>
          <p:nvSpPr>
            <p:cNvPr id="30" name="Folded Corner 29">
              <a:extLst>
                <a:ext uri="{FF2B5EF4-FFF2-40B4-BE49-F238E27FC236}">
                  <a16:creationId xmlns:a16="http://schemas.microsoft.com/office/drawing/2014/main" id="{0279EEC5-1CF5-7149-9A81-A7EC57D6644F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31" name="Data 30">
              <a:extLst>
                <a:ext uri="{FF2B5EF4-FFF2-40B4-BE49-F238E27FC236}">
                  <a16:creationId xmlns:a16="http://schemas.microsoft.com/office/drawing/2014/main" id="{09CCBEC9-E5B3-7E4C-B4F0-3099A6B53A36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FE2A0A07-586D-444A-B324-CFDD77C72519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A11473B-660D-F14C-9D2B-8CE20AFDEBCB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7ADD0FF-F6C9-244E-A2FF-1948AE683AB5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453CE0F-45AE-6E4F-8949-8FC32B817226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6CF6EAC-CD1A-D344-9DB7-D48946DAF603}"/>
              </a:ext>
            </a:extLst>
          </p:cNvPr>
          <p:cNvGrpSpPr/>
          <p:nvPr/>
        </p:nvGrpSpPr>
        <p:grpSpPr>
          <a:xfrm>
            <a:off x="8935456" y="1102298"/>
            <a:ext cx="3040644" cy="2870916"/>
            <a:chOff x="6332009" y="1078523"/>
            <a:chExt cx="4256490" cy="366697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C4EBCA1E-7E5D-2A46-AB3A-E8EAE291D4DC}"/>
                </a:ext>
              </a:extLst>
            </p:cNvPr>
            <p:cNvSpPr/>
            <p:nvPr/>
          </p:nvSpPr>
          <p:spPr>
            <a:xfrm>
              <a:off x="7487988" y="1478599"/>
              <a:ext cx="1044020" cy="3080184"/>
            </a:xfrm>
            <a:prstGeom prst="round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83EE484-3E52-054D-B3E9-BDDB4614BF74}"/>
                </a:ext>
              </a:extLst>
            </p:cNvPr>
            <p:cNvSpPr/>
            <p:nvPr/>
          </p:nvSpPr>
          <p:spPr>
            <a:xfrm>
              <a:off x="6332009" y="1078523"/>
              <a:ext cx="4067428" cy="366697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B1E6112-5F86-7149-9242-B72E1FB1C9B1}"/>
                </a:ext>
              </a:extLst>
            </p:cNvPr>
            <p:cNvSpPr/>
            <p:nvPr/>
          </p:nvSpPr>
          <p:spPr>
            <a:xfrm>
              <a:off x="6474178" y="1553413"/>
              <a:ext cx="881149" cy="282632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PID Mode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endParaRPr lang="en-US" sz="1400" dirty="0">
                <a:solidFill>
                  <a:schemeClr val="tx1"/>
                </a:solidFill>
              </a:endParaRPr>
            </a:p>
            <a:p>
              <a:r>
                <a:rPr lang="en-US" sz="1400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en-US" sz="1000" dirty="0">
                  <a:solidFill>
                    <a:schemeClr val="tx1"/>
                  </a:solidFill>
                </a:rPr>
                <a:t>Priority</a:t>
              </a:r>
            </a:p>
          </p:txBody>
        </p:sp>
        <p:sp>
          <p:nvSpPr>
            <p:cNvPr id="40" name="Multidocument 39">
              <a:extLst>
                <a:ext uri="{FF2B5EF4-FFF2-40B4-BE49-F238E27FC236}">
                  <a16:creationId xmlns:a16="http://schemas.microsoft.com/office/drawing/2014/main" id="{E3485AA7-5B24-8E41-A0C9-D9B6259DFAAD}"/>
                </a:ext>
              </a:extLst>
            </p:cNvPr>
            <p:cNvSpPr/>
            <p:nvPr/>
          </p:nvSpPr>
          <p:spPr>
            <a:xfrm>
              <a:off x="7609481" y="1581550"/>
              <a:ext cx="831273" cy="864524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Files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AA187C3-995C-4343-AB69-33F5378C0067}"/>
                </a:ext>
              </a:extLst>
            </p:cNvPr>
            <p:cNvSpPr/>
            <p:nvPr/>
          </p:nvSpPr>
          <p:spPr>
            <a:xfrm>
              <a:off x="6749351" y="1190212"/>
              <a:ext cx="3158836" cy="2135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u="sng" dirty="0">
                  <a:solidFill>
                    <a:schemeClr val="tx1"/>
                  </a:solidFill>
                </a:rPr>
                <a:t>Process 2 (Context)</a:t>
              </a:r>
            </a:p>
          </p:txBody>
        </p:sp>
        <p:sp>
          <p:nvSpPr>
            <p:cNvPr id="42" name="Folded Corner 41">
              <a:extLst>
                <a:ext uri="{FF2B5EF4-FFF2-40B4-BE49-F238E27FC236}">
                  <a16:creationId xmlns:a16="http://schemas.microsoft.com/office/drawing/2014/main" id="{6EF10E1D-617A-7148-A600-02F6B998E759}"/>
                </a:ext>
              </a:extLst>
            </p:cNvPr>
            <p:cNvSpPr/>
            <p:nvPr/>
          </p:nvSpPr>
          <p:spPr>
            <a:xfrm>
              <a:off x="7567625" y="3614970"/>
              <a:ext cx="831273" cy="764771"/>
            </a:xfrm>
            <a:prstGeom prst="foldedCorne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Code</a:t>
              </a:r>
            </a:p>
          </p:txBody>
        </p:sp>
        <p:sp>
          <p:nvSpPr>
            <p:cNvPr id="43" name="Data 42">
              <a:extLst>
                <a:ext uri="{FF2B5EF4-FFF2-40B4-BE49-F238E27FC236}">
                  <a16:creationId xmlns:a16="http://schemas.microsoft.com/office/drawing/2014/main" id="{A35E2908-22B5-5F47-94F3-48E79BBCA605}"/>
                </a:ext>
              </a:extLst>
            </p:cNvPr>
            <p:cNvSpPr/>
            <p:nvPr/>
          </p:nvSpPr>
          <p:spPr>
            <a:xfrm>
              <a:off x="7355327" y="2623839"/>
              <a:ext cx="1237424" cy="764771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Data</a:t>
              </a:r>
            </a:p>
            <a:p>
              <a:pPr algn="ctr"/>
              <a:r>
                <a:rPr lang="en-US" sz="1000" dirty="0"/>
                <a:t>(Heap)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879523E3-570A-C14F-8893-F1A9907E18A3}"/>
                </a:ext>
              </a:extLst>
            </p:cNvPr>
            <p:cNvSpPr/>
            <p:nvPr/>
          </p:nvSpPr>
          <p:spPr>
            <a:xfrm>
              <a:off x="8644654" y="1553413"/>
              <a:ext cx="1464103" cy="282632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7381631-DF6D-7940-A18D-62AD4C4FA6E1}"/>
                </a:ext>
              </a:extLst>
            </p:cNvPr>
            <p:cNvSpPr/>
            <p:nvPr/>
          </p:nvSpPr>
          <p:spPr>
            <a:xfrm>
              <a:off x="8280226" y="1713276"/>
              <a:ext cx="2308273" cy="2037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u="sng" dirty="0">
                  <a:solidFill>
                    <a:schemeClr val="tx1"/>
                  </a:solidFill>
                </a:rPr>
                <a:t>Main Thread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4EFF019-8C41-7641-84CC-5F03E8E1ECFB}"/>
                </a:ext>
              </a:extLst>
            </p:cNvPr>
            <p:cNvSpPr/>
            <p:nvPr/>
          </p:nvSpPr>
          <p:spPr>
            <a:xfrm>
              <a:off x="8902348" y="2280245"/>
              <a:ext cx="947651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Stack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9FDC993-4CD9-B040-BEAF-C21948E2D8AD}"/>
                </a:ext>
              </a:extLst>
            </p:cNvPr>
            <p:cNvSpPr/>
            <p:nvPr/>
          </p:nvSpPr>
          <p:spPr>
            <a:xfrm>
              <a:off x="8806352" y="3275214"/>
              <a:ext cx="1088803" cy="63176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Instruction point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B4904DE-5EC5-E246-B043-D064770E7D3B}"/>
              </a:ext>
            </a:extLst>
          </p:cNvPr>
          <p:cNvSpPr txBox="1"/>
          <p:nvPr/>
        </p:nvSpPr>
        <p:spPr>
          <a:xfrm>
            <a:off x="4984685" y="2172968"/>
            <a:ext cx="6174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VS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7721B4D-E46D-1B4B-ACB9-598B4D3EDED5}"/>
              </a:ext>
            </a:extLst>
          </p:cNvPr>
          <p:cNvSpPr txBox="1"/>
          <p:nvPr/>
        </p:nvSpPr>
        <p:spPr>
          <a:xfrm>
            <a:off x="5733040" y="578468"/>
            <a:ext cx="35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 Process (Microservices)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69037DF-754C-AE49-A794-F03DAB82BFE6}"/>
              </a:ext>
            </a:extLst>
          </p:cNvPr>
          <p:cNvSpPr txBox="1"/>
          <p:nvPr/>
        </p:nvSpPr>
        <p:spPr>
          <a:xfrm>
            <a:off x="230906" y="4630980"/>
            <a:ext cx="5112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Prefer if task share lot of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Threads are much faster to create and destroy.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Switching between thread of the same process is faster (shorted context switches)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B081CA-2C61-A047-9382-92ADD9E26E4F}"/>
              </a:ext>
            </a:extLst>
          </p:cNvPr>
          <p:cNvSpPr txBox="1"/>
          <p:nvPr/>
        </p:nvSpPr>
        <p:spPr>
          <a:xfrm>
            <a:off x="5602162" y="4651542"/>
            <a:ext cx="5887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Security and stability are of the higher importance.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Tasks are unrelated to each other. </a:t>
            </a:r>
          </a:p>
        </p:txBody>
      </p:sp>
    </p:spTree>
    <p:extLst>
      <p:ext uri="{BB962C8B-B14F-4D97-AF65-F5344CB8AC3E}">
        <p14:creationId xmlns:p14="http://schemas.microsoft.com/office/powerpoint/2010/main" val="965890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686770" y="2692111"/>
            <a:ext cx="68998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Features: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Can set thread priority.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Set Uncaught exception handler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ECF203-95D1-2B40-9ABB-9BD42469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773" y="2692111"/>
            <a:ext cx="7415211" cy="16930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8ECDC-165C-164D-A36B-FFBD6EF9D40E}"/>
              </a:ext>
            </a:extLst>
          </p:cNvPr>
          <p:cNvSpPr txBox="1"/>
          <p:nvPr/>
        </p:nvSpPr>
        <p:spPr>
          <a:xfrm>
            <a:off x="686770" y="427486"/>
            <a:ext cx="822863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Thread class – Encapsulate all thread related functionality. </a:t>
            </a:r>
            <a:endParaRPr lang="en-US" sz="20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Two ways to run code on new thread:</a:t>
            </a:r>
          </a:p>
          <a:p>
            <a:r>
              <a:rPr lang="en-US" sz="2000" dirty="0"/>
              <a:t>	Implement Runnable interface and pass to new Thread object. </a:t>
            </a:r>
          </a:p>
          <a:p>
            <a:r>
              <a:rPr lang="en-US" sz="2000" dirty="0"/>
              <a:t>	Extend Thread class and create an object of that class.</a:t>
            </a:r>
          </a:p>
        </p:txBody>
      </p:sp>
    </p:spTree>
    <p:extLst>
      <p:ext uri="{BB962C8B-B14F-4D97-AF65-F5344CB8AC3E}">
        <p14:creationId xmlns:p14="http://schemas.microsoft.com/office/powerpoint/2010/main" val="3113818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964719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Threads </a:t>
            </a:r>
            <a:r>
              <a:rPr lang="en-US" sz="2000" b="1" u="sng" dirty="0" err="1"/>
              <a:t>Termincation</a:t>
            </a:r>
            <a:r>
              <a:rPr lang="en-US" sz="2000" b="1" u="sng" dirty="0"/>
              <a:t>: Why and When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Even threads are not in running status threads consume resources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Memory and kernel resources.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CPU cycles and cache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finish it work, but application is still running, we want to clean up the thread’s resource.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a thread is misbehaving, we want to stop it.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application will not stop as long as at least one thread is still running.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3C262C-82C3-4540-9E0B-C124E9691282}"/>
              </a:ext>
            </a:extLst>
          </p:cNvPr>
          <p:cNvSpPr txBox="1"/>
          <p:nvPr/>
        </p:nvSpPr>
        <p:spPr>
          <a:xfrm>
            <a:off x="415637" y="2458748"/>
            <a:ext cx="703743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err="1"/>
              <a:t>Thread.interrupt</a:t>
            </a:r>
            <a:r>
              <a:rPr lang="en-US" sz="2000" b="1" u="sng" dirty="0"/>
              <a:t>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thread is executing a method that throws and </a:t>
            </a:r>
            <a:r>
              <a:rPr lang="en-US" dirty="0" err="1"/>
              <a:t>InterruptedException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the thread code is handling the interrupted signal explicitly.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Reference</a:t>
            </a:r>
            <a:r>
              <a:rPr lang="en-US" b="1" dirty="0"/>
              <a:t> : </a:t>
            </a:r>
            <a:r>
              <a:rPr lang="en-US" b="1" dirty="0">
                <a:hlinkClick r:id="rId2"/>
              </a:rPr>
              <a:t>ThreadInterruptedCheck.java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88A93-B537-0845-ABBA-0C881B7C8768}"/>
              </a:ext>
            </a:extLst>
          </p:cNvPr>
          <p:cNvSpPr txBox="1"/>
          <p:nvPr/>
        </p:nvSpPr>
        <p:spPr>
          <a:xfrm>
            <a:off x="415637" y="3823263"/>
            <a:ext cx="11392862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Daemon Thread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Background threads that do not prevent the application from exiting if the main thread terminates.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1</a:t>
            </a:r>
          </a:p>
          <a:p>
            <a:pPr lvl="1"/>
            <a:r>
              <a:rPr lang="en-US" dirty="0"/>
              <a:t>Background tasks, that should not block our application from terminating. </a:t>
            </a:r>
          </a:p>
          <a:p>
            <a:pPr lvl="1"/>
            <a:r>
              <a:rPr lang="en-US" dirty="0"/>
              <a:t>	Ex: File Saving thread in a text editor.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Scenario 2</a:t>
            </a:r>
          </a:p>
          <a:p>
            <a:pPr lvl="1"/>
            <a:r>
              <a:rPr lang="en-US" dirty="0"/>
              <a:t>Code in a worker thread is not under our control, and we do not want it to block our application from terminating. </a:t>
            </a:r>
          </a:p>
          <a:p>
            <a:pPr lvl="1"/>
            <a:r>
              <a:rPr lang="en-US" dirty="0"/>
              <a:t>	Ex: Worker thread that uses an external library.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convert thread to Daemon thread: </a:t>
            </a:r>
            <a:r>
              <a:rPr lang="en-US" b="1" u="sng" dirty="0"/>
              <a:t>“</a:t>
            </a:r>
            <a:r>
              <a:rPr lang="en-US" b="1" u="sng" dirty="0" err="1"/>
              <a:t>thread.setDaemon</a:t>
            </a:r>
            <a:r>
              <a:rPr lang="en-US" b="1" u="sng" dirty="0"/>
              <a:t>(true)”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Reference: </a:t>
            </a:r>
            <a:r>
              <a:rPr lang="en-US" b="1" dirty="0">
                <a:hlinkClick r:id="rId2"/>
              </a:rPr>
              <a:t>ThreadInterruptedCheck.LongComputationDaemonTask.java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4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CD6797-CDFE-A745-8AF1-1D8BED9B8A1B}"/>
              </a:ext>
            </a:extLst>
          </p:cNvPr>
          <p:cNvSpPr txBox="1"/>
          <p:nvPr/>
        </p:nvSpPr>
        <p:spPr>
          <a:xfrm>
            <a:off x="415637" y="263236"/>
            <a:ext cx="307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Thread Coordination (join):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6C853-9CEA-304F-BF19-E44FA76CC90C}"/>
              </a:ext>
            </a:extLst>
          </p:cNvPr>
          <p:cNvSpPr txBox="1"/>
          <p:nvPr/>
        </p:nvSpPr>
        <p:spPr>
          <a:xfrm>
            <a:off x="415637" y="1087149"/>
            <a:ext cx="48488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/>
              <a:t>Why Thread Coordination: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One thread depends on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Different threads running independently.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Order of execution is out of control.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392C53-1C79-A740-8330-ADBC606FD31B}"/>
              </a:ext>
            </a:extLst>
          </p:cNvPr>
          <p:cNvSpPr/>
          <p:nvPr/>
        </p:nvSpPr>
        <p:spPr>
          <a:xfrm>
            <a:off x="8216333" y="132884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CDCEBC8-691B-2746-82A6-8E6EFADD5243}"/>
              </a:ext>
            </a:extLst>
          </p:cNvPr>
          <p:cNvSpPr/>
          <p:nvPr/>
        </p:nvSpPr>
        <p:spPr>
          <a:xfrm>
            <a:off x="9063802" y="1328843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CF3B3F-E08D-604D-BB4C-881ED83FE999}"/>
              </a:ext>
            </a:extLst>
          </p:cNvPr>
          <p:cNvSpPr txBox="1"/>
          <p:nvPr/>
        </p:nvSpPr>
        <p:spPr>
          <a:xfrm>
            <a:off x="8146042" y="1082622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915B2BA-1A8A-D048-8E90-EE8E5625EA2F}"/>
              </a:ext>
            </a:extLst>
          </p:cNvPr>
          <p:cNvSpPr/>
          <p:nvPr/>
        </p:nvSpPr>
        <p:spPr>
          <a:xfrm>
            <a:off x="10865047" y="1308437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4BC371-87B4-F04E-8677-B490E2DB459F}"/>
              </a:ext>
            </a:extLst>
          </p:cNvPr>
          <p:cNvSpPr/>
          <p:nvPr/>
        </p:nvSpPr>
        <p:spPr>
          <a:xfrm>
            <a:off x="9998016" y="1308437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135B21-7D78-0443-969B-9F67180A3112}"/>
              </a:ext>
            </a:extLst>
          </p:cNvPr>
          <p:cNvSpPr txBox="1"/>
          <p:nvPr/>
        </p:nvSpPr>
        <p:spPr>
          <a:xfrm>
            <a:off x="9937506" y="1087149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159B2D0-2A23-874A-B2E6-89E07232CEDC}"/>
              </a:ext>
            </a:extLst>
          </p:cNvPr>
          <p:cNvSpPr/>
          <p:nvPr/>
        </p:nvSpPr>
        <p:spPr>
          <a:xfrm>
            <a:off x="8247074" y="213911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6CEFC8-8914-934F-AF8A-D9608F7C4199}"/>
              </a:ext>
            </a:extLst>
          </p:cNvPr>
          <p:cNvSpPr/>
          <p:nvPr/>
        </p:nvSpPr>
        <p:spPr>
          <a:xfrm>
            <a:off x="8609812" y="2526508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CE5511-A85A-F74E-AD36-F75DFE709343}"/>
              </a:ext>
            </a:extLst>
          </p:cNvPr>
          <p:cNvSpPr txBox="1"/>
          <p:nvPr/>
        </p:nvSpPr>
        <p:spPr>
          <a:xfrm>
            <a:off x="8146042" y="1892889"/>
            <a:ext cx="17091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C10E3-8915-CC46-83C2-2DAD73998FB9}"/>
              </a:ext>
            </a:extLst>
          </p:cNvPr>
          <p:cNvSpPr txBox="1"/>
          <p:nvPr/>
        </p:nvSpPr>
        <p:spPr>
          <a:xfrm>
            <a:off x="9909453" y="1898907"/>
            <a:ext cx="1653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Thread Execution scenario 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91CF7A-606A-1C4D-8DB5-1498F8C30C62}"/>
              </a:ext>
            </a:extLst>
          </p:cNvPr>
          <p:cNvSpPr/>
          <p:nvPr/>
        </p:nvSpPr>
        <p:spPr>
          <a:xfrm>
            <a:off x="10396385" y="2653020"/>
            <a:ext cx="735257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73F3D11-8F95-0C49-98D2-436E03004126}"/>
              </a:ext>
            </a:extLst>
          </p:cNvPr>
          <p:cNvSpPr/>
          <p:nvPr/>
        </p:nvSpPr>
        <p:spPr>
          <a:xfrm>
            <a:off x="9923752" y="2205655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ED3096F-93DF-CC4D-9C21-8F5605897C34}"/>
              </a:ext>
            </a:extLst>
          </p:cNvPr>
          <p:cNvSpPr/>
          <p:nvPr/>
        </p:nvSpPr>
        <p:spPr>
          <a:xfrm>
            <a:off x="8146042" y="814387"/>
            <a:ext cx="3655433" cy="2814637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A6B34A-E5E2-D54A-AC7E-995E8AD0720E}"/>
              </a:ext>
            </a:extLst>
          </p:cNvPr>
          <p:cNvSpPr txBox="1"/>
          <p:nvPr/>
        </p:nvSpPr>
        <p:spPr>
          <a:xfrm>
            <a:off x="8146042" y="503161"/>
            <a:ext cx="2549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Possible Thread execution Order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48E962C-7CC9-7A47-8F6E-74462A727541}"/>
              </a:ext>
            </a:extLst>
          </p:cNvPr>
          <p:cNvSpPr/>
          <p:nvPr/>
        </p:nvSpPr>
        <p:spPr>
          <a:xfrm>
            <a:off x="10836994" y="3060530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F8B8A4-73B0-3C49-B906-9DEBC94385B8}"/>
              </a:ext>
            </a:extLst>
          </p:cNvPr>
          <p:cNvSpPr txBox="1"/>
          <p:nvPr/>
        </p:nvSpPr>
        <p:spPr>
          <a:xfrm>
            <a:off x="415637" y="3572909"/>
            <a:ext cx="7651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Thread Coordination: Native solution</a:t>
            </a:r>
          </a:p>
          <a:p>
            <a:r>
              <a:rPr lang="en-US" sz="2000" dirty="0"/>
              <a:t>Thread A runs in a loop in a loop and keeps checking thread B’s result is ready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4FDB22-9E1F-BD46-9881-C90E5325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931" y="3740874"/>
            <a:ext cx="3683000" cy="1409700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E92F1A4-BD52-1749-B782-59030ABD5AAE}"/>
              </a:ext>
            </a:extLst>
          </p:cNvPr>
          <p:cNvSpPr/>
          <p:nvPr/>
        </p:nvSpPr>
        <p:spPr>
          <a:xfrm>
            <a:off x="415637" y="6076623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51A89F3-CA42-B94A-AA77-EC800AF29907}"/>
              </a:ext>
            </a:extLst>
          </p:cNvPr>
          <p:cNvSpPr/>
          <p:nvPr/>
        </p:nvSpPr>
        <p:spPr>
          <a:xfrm>
            <a:off x="1362410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DB6807C-CBA9-6A4C-AC4F-4ED6BB6DB808}"/>
              </a:ext>
            </a:extLst>
          </p:cNvPr>
          <p:cNvSpPr/>
          <p:nvPr/>
        </p:nvSpPr>
        <p:spPr>
          <a:xfrm>
            <a:off x="415637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649D4D4-F6DE-084C-BAF3-C16D2EF5D6F2}"/>
              </a:ext>
            </a:extLst>
          </p:cNvPr>
          <p:cNvCxnSpPr>
            <a:stCxn id="29" idx="2"/>
          </p:cNvCxnSpPr>
          <p:nvPr/>
        </p:nvCxnSpPr>
        <p:spPr>
          <a:xfrm>
            <a:off x="778375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A6D0162-572B-D14D-BE41-AE3BDAAE8C4A}"/>
              </a:ext>
            </a:extLst>
          </p:cNvPr>
          <p:cNvSpPr/>
          <p:nvPr/>
        </p:nvSpPr>
        <p:spPr>
          <a:xfrm>
            <a:off x="2376421" y="5397599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C0A6AAA-FA25-EA49-8E01-F9F4F130F3E3}"/>
              </a:ext>
            </a:extLst>
          </p:cNvPr>
          <p:cNvCxnSpPr>
            <a:stCxn id="33" idx="2"/>
          </p:cNvCxnSpPr>
          <p:nvPr/>
        </p:nvCxnSpPr>
        <p:spPr>
          <a:xfrm>
            <a:off x="2739159" y="5750893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F5A9E3-B9E1-C946-A309-765EBA76628C}"/>
              </a:ext>
            </a:extLst>
          </p:cNvPr>
          <p:cNvSpPr/>
          <p:nvPr/>
        </p:nvSpPr>
        <p:spPr>
          <a:xfrm>
            <a:off x="2365263" y="6086249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C4228A67-8A96-254D-BBAC-02163AE10752}"/>
              </a:ext>
            </a:extLst>
          </p:cNvPr>
          <p:cNvSpPr/>
          <p:nvPr/>
        </p:nvSpPr>
        <p:spPr>
          <a:xfrm>
            <a:off x="3237106" y="6086249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D5F69FB4-54D3-3149-8948-833216715C54}"/>
              </a:ext>
            </a:extLst>
          </p:cNvPr>
          <p:cNvSpPr/>
          <p:nvPr/>
        </p:nvSpPr>
        <p:spPr>
          <a:xfrm>
            <a:off x="4294247" y="5387971"/>
            <a:ext cx="725476" cy="35329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WASTE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BAB1D99-05D8-E54B-8D22-28EBCAEA04C6}"/>
              </a:ext>
            </a:extLst>
          </p:cNvPr>
          <p:cNvCxnSpPr>
            <a:stCxn id="38" idx="2"/>
          </p:cNvCxnSpPr>
          <p:nvPr/>
        </p:nvCxnSpPr>
        <p:spPr>
          <a:xfrm>
            <a:off x="4656985" y="5741265"/>
            <a:ext cx="0" cy="32572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5F9D0C9-9534-5547-8D72-64F06C6AB2D4}"/>
              </a:ext>
            </a:extLst>
          </p:cNvPr>
          <p:cNvSpPr/>
          <p:nvPr/>
        </p:nvSpPr>
        <p:spPr>
          <a:xfrm>
            <a:off x="4283089" y="6076621"/>
            <a:ext cx="725476" cy="35329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Thread A 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Check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035D648-0227-1C48-B578-876994C80004}"/>
              </a:ext>
            </a:extLst>
          </p:cNvPr>
          <p:cNvSpPr/>
          <p:nvPr/>
        </p:nvSpPr>
        <p:spPr>
          <a:xfrm>
            <a:off x="5154932" y="6076621"/>
            <a:ext cx="856486" cy="353296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Thread B</a:t>
            </a:r>
          </a:p>
          <a:p>
            <a:r>
              <a:rPr lang="en-US" sz="1000" dirty="0">
                <a:solidFill>
                  <a:schemeClr val="tx1"/>
                </a:solidFill>
              </a:rPr>
              <a:t>Doing work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2970DBE-B780-514E-B6B8-37AFAE44FA03}"/>
              </a:ext>
            </a:extLst>
          </p:cNvPr>
          <p:cNvCxnSpPr>
            <a:cxnSpLocks/>
          </p:cNvCxnSpPr>
          <p:nvPr/>
        </p:nvCxnSpPr>
        <p:spPr>
          <a:xfrm>
            <a:off x="415637" y="6497892"/>
            <a:ext cx="1075623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905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1655</TotalTime>
  <Words>3772</Words>
  <Application>Microsoft Macintosh PowerPoint</Application>
  <PresentationFormat>Widescreen</PresentationFormat>
  <Paragraphs>671</Paragraphs>
  <Slides>29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RATHNAYAKA, Appuhamilage Chamly</dc:creator>
  <cp:lastModifiedBy>RATHNAYAKA, Appuhamilage Chamly</cp:lastModifiedBy>
  <cp:revision>171</cp:revision>
  <dcterms:created xsi:type="dcterms:W3CDTF">2020-03-28T09:44:49Z</dcterms:created>
  <dcterms:modified xsi:type="dcterms:W3CDTF">2020-03-29T19:00:37Z</dcterms:modified>
</cp:coreProperties>
</file>

<file path=docProps/thumbnail.jpeg>
</file>